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27656"/>
            <a:ext cx="12192000" cy="130810"/>
          </a:xfrm>
          <a:custGeom>
            <a:avLst/>
            <a:gdLst/>
            <a:ahLst/>
            <a:cxnLst/>
            <a:rect l="l" t="t" r="r" b="b"/>
            <a:pathLst>
              <a:path w="12192000" h="130809">
                <a:moveTo>
                  <a:pt x="12191918" y="0"/>
                </a:moveTo>
                <a:lnTo>
                  <a:pt x="0" y="0"/>
                </a:lnTo>
                <a:lnTo>
                  <a:pt x="0" y="130517"/>
                </a:lnTo>
                <a:lnTo>
                  <a:pt x="12191918" y="130517"/>
                </a:lnTo>
                <a:lnTo>
                  <a:pt x="12191918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83992" y="493966"/>
            <a:ext cx="1991288" cy="104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91078" y="527304"/>
            <a:ext cx="577605" cy="665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9098" y="1981657"/>
            <a:ext cx="10153802" cy="127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0070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70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70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70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70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5998"/>
            <a:ext cx="12191999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291" y="190881"/>
            <a:ext cx="711263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70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88792" y="1250950"/>
            <a:ext cx="6614414" cy="3366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70B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acp.org/" TargetMode="External"/><Relationship Id="rId3" Type="http://schemas.openxmlformats.org/officeDocument/2006/relationships/hyperlink" Target="https://www.theiacp.org/projects/law-enforcement-based-victim-services-lev" TargetMode="External"/><Relationship Id="rId4" Type="http://schemas.openxmlformats.org/officeDocument/2006/relationships/hyperlink" Target="https://www.theiacp.org/projects/police-response-to-violence-against-women-vaw" TargetMode="External"/><Relationship Id="rId5" Type="http://schemas.openxmlformats.org/officeDocument/2006/relationships/hyperlink" Target="https://www.theiacp.org/gender-bias" TargetMode="External"/><Relationship Id="rId6" Type="http://schemas.openxmlformats.org/officeDocument/2006/relationships/hyperlink" Target="https://www.theiacp.org/projects/trauma-informed-sexual-assault-investigation-training" TargetMode="External"/><Relationship Id="rId7" Type="http://schemas.openxmlformats.org/officeDocument/2006/relationships/hyperlink" Target="https://www.theiacp.org/events/online/enhancing-rural-law-enforcement-response-to-violence-against-women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hyperlink" Target="https://www.theiacp.org/topics/victim-services" TargetMode="External"/><Relationship Id="rId4" Type="http://schemas.openxmlformats.org/officeDocument/2006/relationships/image" Target="../media/image1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https://www.theiacp.org/sites/default/files/LEV/Publications/AgencyIncorporationofVictimServices.pdf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IACP.org/membership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mailto:Letteney@TheIACP.org" TargetMode="External"/><Relationship Id="rId4" Type="http://schemas.openxmlformats.org/officeDocument/2006/relationships/hyperlink" Target="http://www.theiacp.org/membership" TargetMode="External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iacp.org/iacp-trust-building-campaign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2540">
              <a:lnSpc>
                <a:spcPts val="4905"/>
              </a:lnSpc>
              <a:spcBef>
                <a:spcPts val="95"/>
              </a:spcBef>
            </a:pPr>
            <a:r>
              <a:rPr dirty="0" sz="4300" spc="-30"/>
              <a:t>I</a:t>
            </a:r>
            <a:r>
              <a:rPr dirty="0" spc="-30"/>
              <a:t>NTERNATIONAL </a:t>
            </a:r>
            <a:r>
              <a:rPr dirty="0" sz="4300" spc="-30"/>
              <a:t>A</a:t>
            </a:r>
            <a:r>
              <a:rPr dirty="0" spc="-30"/>
              <a:t>SSOCIATION </a:t>
            </a:r>
            <a:r>
              <a:rPr dirty="0" spc="-10"/>
              <a:t>OF </a:t>
            </a:r>
            <a:r>
              <a:rPr dirty="0" sz="4300" spc="-5"/>
              <a:t>C</a:t>
            </a:r>
            <a:r>
              <a:rPr dirty="0" spc="-5"/>
              <a:t>HIEFS</a:t>
            </a:r>
            <a:r>
              <a:rPr dirty="0" spc="785"/>
              <a:t> </a:t>
            </a:r>
            <a:r>
              <a:rPr dirty="0" spc="-10"/>
              <a:t>OF</a:t>
            </a:r>
            <a:endParaRPr sz="4300"/>
          </a:p>
          <a:p>
            <a:pPr algn="ctr" marL="3175">
              <a:lnSpc>
                <a:spcPts val="4905"/>
              </a:lnSpc>
            </a:pPr>
            <a:r>
              <a:rPr dirty="0" sz="4300" spc="-5"/>
              <a:t>P</a:t>
            </a:r>
            <a:r>
              <a:rPr dirty="0" spc="-5"/>
              <a:t>OLICE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4743703" y="5575808"/>
            <a:ext cx="27044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0" b="1">
                <a:solidFill>
                  <a:srgbClr val="0070B8"/>
                </a:solidFill>
                <a:latin typeface="Arial"/>
                <a:cs typeface="Arial"/>
              </a:rPr>
              <a:t>J</a:t>
            </a:r>
            <a:r>
              <a:rPr dirty="0" sz="2850" spc="10" b="1">
                <a:solidFill>
                  <a:srgbClr val="0070B8"/>
                </a:solidFill>
                <a:latin typeface="Arial"/>
                <a:cs typeface="Arial"/>
              </a:rPr>
              <a:t>UNE </a:t>
            </a:r>
            <a:r>
              <a:rPr dirty="0" sz="3600" b="1">
                <a:solidFill>
                  <a:srgbClr val="0070B8"/>
                </a:solidFill>
                <a:latin typeface="Arial"/>
                <a:cs typeface="Arial"/>
              </a:rPr>
              <a:t>8,</a:t>
            </a:r>
            <a:r>
              <a:rPr dirty="0" sz="3600" spc="105" b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70B8"/>
                </a:solidFill>
                <a:latin typeface="Arial"/>
                <a:cs typeface="Arial"/>
              </a:rPr>
              <a:t>2023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7492" y="3980688"/>
            <a:ext cx="9114663" cy="81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4248"/>
            <a:ext cx="66135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/>
              <a:t>T</a:t>
            </a:r>
            <a:r>
              <a:rPr dirty="0" spc="5"/>
              <a:t>RUST </a:t>
            </a:r>
            <a:r>
              <a:rPr dirty="0" sz="4400" spc="5"/>
              <a:t>B</a:t>
            </a:r>
            <a:r>
              <a:rPr dirty="0" spc="5"/>
              <a:t>UILDING</a:t>
            </a:r>
            <a:r>
              <a:rPr dirty="0" spc="455"/>
              <a:t> </a:t>
            </a:r>
            <a:r>
              <a:rPr dirty="0" sz="4400" spc="-25"/>
              <a:t>C</a:t>
            </a:r>
            <a:r>
              <a:rPr dirty="0" spc="-25"/>
              <a:t>AMPAIGN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186939" y="1476755"/>
            <a:ext cx="7818119" cy="439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91" y="301244"/>
            <a:ext cx="40957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"/>
              <a:t>V</a:t>
            </a:r>
            <a:r>
              <a:rPr dirty="0" spc="5"/>
              <a:t>ICTIM</a:t>
            </a:r>
            <a:r>
              <a:rPr dirty="0" spc="210"/>
              <a:t> </a:t>
            </a:r>
            <a:r>
              <a:rPr dirty="0" sz="4400" spc="-5"/>
              <a:t>S</a:t>
            </a:r>
            <a:r>
              <a:rPr dirty="0" spc="-5"/>
              <a:t>ERVICES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96646" y="1119962"/>
            <a:ext cx="11356975" cy="446405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241300" marR="252729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spc="-175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32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200">
                <a:solidFill>
                  <a:srgbClr val="0070B8"/>
                </a:solidFill>
                <a:latin typeface="Trebuchet MS"/>
                <a:cs typeface="Trebuchet MS"/>
              </a:rPr>
              <a:t>Trust</a:t>
            </a:r>
            <a:r>
              <a:rPr dirty="0" sz="3200" spc="-2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25">
                <a:solidFill>
                  <a:srgbClr val="0070B8"/>
                </a:solidFill>
                <a:latin typeface="Trebuchet MS"/>
                <a:cs typeface="Trebuchet MS"/>
              </a:rPr>
              <a:t>Building</a:t>
            </a:r>
            <a:r>
              <a:rPr dirty="0" sz="32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35">
                <a:solidFill>
                  <a:srgbClr val="0070B8"/>
                </a:solidFill>
                <a:latin typeface="Trebuchet MS"/>
                <a:cs typeface="Trebuchet MS"/>
              </a:rPr>
              <a:t>Campaign</a:t>
            </a:r>
            <a:r>
              <a:rPr dirty="0" sz="32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30">
                <a:solidFill>
                  <a:srgbClr val="0070B8"/>
                </a:solidFill>
                <a:latin typeface="Trebuchet MS"/>
                <a:cs typeface="Trebuchet MS"/>
              </a:rPr>
              <a:t>webpage</a:t>
            </a:r>
            <a:r>
              <a:rPr dirty="0" sz="3200" spc="-25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35">
                <a:solidFill>
                  <a:srgbClr val="0070B8"/>
                </a:solidFill>
                <a:latin typeface="Trebuchet MS"/>
                <a:cs typeface="Trebuchet MS"/>
              </a:rPr>
              <a:t>includes</a:t>
            </a:r>
            <a:r>
              <a:rPr dirty="0" sz="32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20">
                <a:solidFill>
                  <a:srgbClr val="0070B8"/>
                </a:solidFill>
                <a:latin typeface="Trebuchet MS"/>
                <a:cs typeface="Trebuchet MS"/>
              </a:rPr>
              <a:t>resources</a:t>
            </a:r>
            <a:r>
              <a:rPr dirty="0" sz="3200" spc="-2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35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32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20">
                <a:solidFill>
                  <a:srgbClr val="0070B8"/>
                </a:solidFill>
                <a:latin typeface="Trebuchet MS"/>
                <a:cs typeface="Trebuchet MS"/>
              </a:rPr>
              <a:t>assist  </a:t>
            </a:r>
            <a:r>
              <a:rPr dirty="0" sz="3200" spc="-140">
                <a:solidFill>
                  <a:srgbClr val="0070B8"/>
                </a:solidFill>
                <a:latin typeface="Trebuchet MS"/>
                <a:cs typeface="Trebuchet MS"/>
              </a:rPr>
              <a:t>agencies </a:t>
            </a:r>
            <a:r>
              <a:rPr dirty="0" sz="3200" spc="-125">
                <a:solidFill>
                  <a:srgbClr val="0070B8"/>
                </a:solidFill>
                <a:latin typeface="Trebuchet MS"/>
                <a:cs typeface="Trebuchet MS"/>
              </a:rPr>
              <a:t>in </a:t>
            </a:r>
            <a:r>
              <a:rPr dirty="0" sz="3200" spc="-140">
                <a:solidFill>
                  <a:srgbClr val="0070B8"/>
                </a:solidFill>
                <a:latin typeface="Trebuchet MS"/>
                <a:cs typeface="Trebuchet MS"/>
              </a:rPr>
              <a:t>implementing the best </a:t>
            </a:r>
            <a:r>
              <a:rPr dirty="0" sz="3200" spc="-165">
                <a:solidFill>
                  <a:srgbClr val="0070B8"/>
                </a:solidFill>
                <a:latin typeface="Trebuchet MS"/>
                <a:cs typeface="Trebuchet MS"/>
              </a:rPr>
              <a:t>practices </a:t>
            </a:r>
            <a:r>
              <a:rPr dirty="0" sz="3200" spc="-140">
                <a:solidFill>
                  <a:srgbClr val="0070B8"/>
                </a:solidFill>
                <a:latin typeface="Trebuchet MS"/>
                <a:cs typeface="Trebuchet MS"/>
              </a:rPr>
              <a:t>associated with </a:t>
            </a:r>
            <a:r>
              <a:rPr dirty="0" sz="3200" spc="-125">
                <a:solidFill>
                  <a:srgbClr val="0070B8"/>
                </a:solidFill>
                <a:latin typeface="Trebuchet MS"/>
                <a:cs typeface="Trebuchet MS"/>
              </a:rPr>
              <a:t>this  </a:t>
            </a:r>
            <a:r>
              <a:rPr dirty="0" sz="3200" spc="-200">
                <a:solidFill>
                  <a:srgbClr val="0070B8"/>
                </a:solidFill>
                <a:latin typeface="Trebuchet MS"/>
                <a:cs typeface="Trebuchet MS"/>
              </a:rPr>
              <a:t>tenet, </a:t>
            </a:r>
            <a:r>
              <a:rPr dirty="0" sz="3200" spc="-130">
                <a:solidFill>
                  <a:srgbClr val="0070B8"/>
                </a:solidFill>
                <a:latin typeface="Trebuchet MS"/>
                <a:cs typeface="Trebuchet MS"/>
              </a:rPr>
              <a:t>which </a:t>
            </a:r>
            <a:r>
              <a:rPr dirty="0" sz="3200" spc="-155">
                <a:solidFill>
                  <a:srgbClr val="0070B8"/>
                </a:solidFill>
                <a:latin typeface="Trebuchet MS"/>
                <a:cs typeface="Trebuchet MS"/>
              </a:rPr>
              <a:t>are </a:t>
            </a:r>
            <a:r>
              <a:rPr dirty="0" sz="3200" spc="-95">
                <a:solidFill>
                  <a:srgbClr val="0070B8"/>
                </a:solidFill>
                <a:latin typeface="Trebuchet MS"/>
                <a:cs typeface="Trebuchet MS"/>
              </a:rPr>
              <a:t>as</a:t>
            </a:r>
            <a:r>
              <a:rPr dirty="0" sz="3200" spc="-4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60">
                <a:solidFill>
                  <a:srgbClr val="0070B8"/>
                </a:solidFill>
                <a:latin typeface="Trebuchet MS"/>
                <a:cs typeface="Trebuchet MS"/>
              </a:rPr>
              <a:t>follows:</a:t>
            </a:r>
            <a:endParaRPr sz="3200">
              <a:latin typeface="Trebuchet MS"/>
              <a:cs typeface="Trebuchet MS"/>
            </a:endParaRPr>
          </a:p>
          <a:p>
            <a:pPr lvl="1" marL="1391920" indent="-34988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391920" algn="l"/>
                <a:tab pos="1392555" algn="l"/>
              </a:tabLst>
            </a:pPr>
            <a:r>
              <a:rPr dirty="0" sz="2800" spc="-195">
                <a:solidFill>
                  <a:srgbClr val="0070B8"/>
                </a:solidFill>
                <a:latin typeface="Trebuchet MS"/>
                <a:cs typeface="Trebuchet MS"/>
              </a:rPr>
              <a:t>Train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officers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in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trauma-informed</a:t>
            </a:r>
            <a:r>
              <a:rPr dirty="0" sz="2800" spc="-3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responses.</a:t>
            </a:r>
            <a:endParaRPr sz="2800">
              <a:latin typeface="Trebuchet MS"/>
              <a:cs typeface="Trebuchet MS"/>
            </a:endParaRPr>
          </a:p>
          <a:p>
            <a:pPr lvl="1" marL="1391920" marR="111125" indent="-349250">
              <a:lnSpc>
                <a:spcPts val="3020"/>
              </a:lnSpc>
              <a:spcBef>
                <a:spcPts val="1050"/>
              </a:spcBef>
              <a:buFont typeface="Arial"/>
              <a:buChar char="•"/>
              <a:tabLst>
                <a:tab pos="1391920" algn="l"/>
                <a:tab pos="1392555" algn="l"/>
              </a:tabLst>
            </a:pPr>
            <a:r>
              <a:rPr dirty="0" sz="2800" spc="-195">
                <a:solidFill>
                  <a:srgbClr val="0070B8"/>
                </a:solidFill>
                <a:latin typeface="Trebuchet MS"/>
                <a:cs typeface="Trebuchet MS"/>
              </a:rPr>
              <a:t>Train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officers </a:t>
            </a:r>
            <a:r>
              <a:rPr dirty="0" sz="2800" spc="-50">
                <a:solidFill>
                  <a:srgbClr val="0070B8"/>
                </a:solidFill>
                <a:latin typeface="Trebuchet MS"/>
                <a:cs typeface="Trebuchet MS"/>
              </a:rPr>
              <a:t>on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best </a:t>
            </a:r>
            <a:r>
              <a:rPr dirty="0" sz="2800" spc="-170">
                <a:solidFill>
                  <a:srgbClr val="0070B8"/>
                </a:solidFill>
                <a:latin typeface="Trebuchet MS"/>
                <a:cs typeface="Trebuchet MS"/>
              </a:rPr>
              <a:t>practices,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resources,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 </a:t>
            </a:r>
            <a:r>
              <a:rPr dirty="0" sz="2800" spc="-100">
                <a:solidFill>
                  <a:srgbClr val="0070B8"/>
                </a:solidFill>
                <a:latin typeface="Trebuchet MS"/>
                <a:cs typeface="Trebuchet MS"/>
              </a:rPr>
              <a:t>tools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for 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communicating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with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community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members </a:t>
            </a:r>
            <a:r>
              <a:rPr dirty="0" sz="2800" spc="-60">
                <a:solidFill>
                  <a:srgbClr val="0070B8"/>
                </a:solidFill>
                <a:latin typeface="Trebuchet MS"/>
                <a:cs typeface="Trebuchet MS"/>
              </a:rPr>
              <a:t>who </a:t>
            </a:r>
            <a:r>
              <a:rPr dirty="0" sz="2800" spc="-65">
                <a:solidFill>
                  <a:srgbClr val="0070B8"/>
                </a:solidFill>
                <a:latin typeface="Trebuchet MS"/>
                <a:cs typeface="Trebuchet MS"/>
              </a:rPr>
              <a:t>do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not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speak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the  national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language</a:t>
            </a:r>
            <a:r>
              <a:rPr dirty="0" sz="28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75">
                <a:solidFill>
                  <a:srgbClr val="0070B8"/>
                </a:solidFill>
                <a:latin typeface="Trebuchet MS"/>
                <a:cs typeface="Trebuchet MS"/>
              </a:rPr>
              <a:t>or</a:t>
            </a:r>
            <a:r>
              <a:rPr dirty="0" sz="28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70">
                <a:solidFill>
                  <a:srgbClr val="0070B8"/>
                </a:solidFill>
                <a:latin typeface="Trebuchet MS"/>
                <a:cs typeface="Trebuchet MS"/>
              </a:rPr>
              <a:t>whose</a:t>
            </a:r>
            <a:r>
              <a:rPr dirty="0" sz="28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50">
                <a:solidFill>
                  <a:srgbClr val="0070B8"/>
                </a:solidFill>
                <a:latin typeface="Trebuchet MS"/>
                <a:cs typeface="Trebuchet MS"/>
              </a:rPr>
              <a:t>ability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communicate</a:t>
            </a:r>
            <a:r>
              <a:rPr dirty="0" sz="28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00">
                <a:solidFill>
                  <a:srgbClr val="0070B8"/>
                </a:solidFill>
                <a:latin typeface="Trebuchet MS"/>
                <a:cs typeface="Trebuchet MS"/>
              </a:rPr>
              <a:t>is</a:t>
            </a:r>
            <a:r>
              <a:rPr dirty="0" sz="28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impaired</a:t>
            </a:r>
            <a:r>
              <a:rPr dirty="0" sz="2800" spc="-18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229">
                <a:solidFill>
                  <a:srgbClr val="0070B8"/>
                </a:solidFill>
                <a:latin typeface="Trebuchet MS"/>
                <a:cs typeface="Trebuchet MS"/>
              </a:rPr>
              <a:t>(e.g., 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people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60">
                <a:solidFill>
                  <a:srgbClr val="0070B8"/>
                </a:solidFill>
                <a:latin typeface="Trebuchet MS"/>
                <a:cs typeface="Trebuchet MS"/>
              </a:rPr>
              <a:t>who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40">
                <a:solidFill>
                  <a:srgbClr val="0070B8"/>
                </a:solidFill>
                <a:latin typeface="Trebuchet MS"/>
                <a:cs typeface="Trebuchet MS"/>
              </a:rPr>
              <a:t>are</a:t>
            </a:r>
            <a:r>
              <a:rPr dirty="0" sz="28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hard</a:t>
            </a:r>
            <a:r>
              <a:rPr dirty="0" sz="28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8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hearing</a:t>
            </a:r>
            <a:r>
              <a:rPr dirty="0" sz="28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75">
                <a:solidFill>
                  <a:srgbClr val="0070B8"/>
                </a:solidFill>
                <a:latin typeface="Trebuchet MS"/>
                <a:cs typeface="Trebuchet MS"/>
              </a:rPr>
              <a:t>or</a:t>
            </a:r>
            <a:r>
              <a:rPr dirty="0" sz="28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75">
                <a:solidFill>
                  <a:srgbClr val="0070B8"/>
                </a:solidFill>
                <a:latin typeface="Trebuchet MS"/>
                <a:cs typeface="Trebuchet MS"/>
              </a:rPr>
              <a:t>deaf).</a:t>
            </a:r>
            <a:endParaRPr sz="2800">
              <a:latin typeface="Trebuchet MS"/>
              <a:cs typeface="Trebuchet MS"/>
            </a:endParaRPr>
          </a:p>
          <a:p>
            <a:pPr lvl="1" marL="1391920" marR="5080" indent="-34925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1391920" algn="l"/>
                <a:tab pos="1392555" algn="l"/>
              </a:tabLst>
            </a:pP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Establish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partnerships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to provide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for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mental </a:t>
            </a:r>
            <a:r>
              <a:rPr dirty="0" sz="2800" spc="-160">
                <a:solidFill>
                  <a:srgbClr val="0070B8"/>
                </a:solidFill>
                <a:latin typeface="Trebuchet MS"/>
                <a:cs typeface="Trebuchet MS"/>
              </a:rPr>
              <a:t>health,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substance</a:t>
            </a:r>
            <a:r>
              <a:rPr dirty="0" sz="2800" spc="-53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abuse, 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 </a:t>
            </a:r>
            <a:r>
              <a:rPr dirty="0" sz="2800" spc="-100">
                <a:solidFill>
                  <a:srgbClr val="0070B8"/>
                </a:solidFill>
                <a:latin typeface="Trebuchet MS"/>
                <a:cs typeface="Trebuchet MS"/>
              </a:rPr>
              <a:t>youth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deflection/diversion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resources in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their</a:t>
            </a:r>
            <a:r>
              <a:rPr dirty="0" sz="2800" spc="-5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55">
                <a:solidFill>
                  <a:srgbClr val="0070B8"/>
                </a:solidFill>
                <a:latin typeface="Trebuchet MS"/>
                <a:cs typeface="Trebuchet MS"/>
              </a:rPr>
              <a:t>community.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748" y="233552"/>
            <a:ext cx="113728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E</a:t>
            </a:r>
            <a:r>
              <a:rPr dirty="0" sz="2550"/>
              <a:t>NHANCING </a:t>
            </a:r>
            <a:r>
              <a:rPr dirty="0" sz="3200" spc="-50"/>
              <a:t>L</a:t>
            </a:r>
            <a:r>
              <a:rPr dirty="0" sz="2550" spc="-50"/>
              <a:t>AW </a:t>
            </a:r>
            <a:r>
              <a:rPr dirty="0" sz="3200"/>
              <a:t>E</a:t>
            </a:r>
            <a:r>
              <a:rPr dirty="0" sz="2550"/>
              <a:t>NFORCEMENT </a:t>
            </a:r>
            <a:r>
              <a:rPr dirty="0" sz="3200"/>
              <a:t>R</a:t>
            </a:r>
            <a:r>
              <a:rPr dirty="0" sz="2550"/>
              <a:t>ESPONSE </a:t>
            </a:r>
            <a:r>
              <a:rPr dirty="0" sz="2550" spc="-25"/>
              <a:t>TO </a:t>
            </a:r>
            <a:r>
              <a:rPr dirty="0" sz="3200"/>
              <a:t>V</a:t>
            </a:r>
            <a:r>
              <a:rPr dirty="0" sz="2550"/>
              <a:t>ICTIMS</a:t>
            </a:r>
            <a:r>
              <a:rPr dirty="0" sz="2550" spc="675"/>
              <a:t> </a:t>
            </a:r>
            <a:r>
              <a:rPr dirty="0" sz="3200" spc="-10"/>
              <a:t>(ELERV)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2223" y="793826"/>
            <a:ext cx="10673080" cy="43573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dirty="0" sz="2800" spc="-160">
                <a:solidFill>
                  <a:srgbClr val="0070B8"/>
                </a:solidFill>
                <a:latin typeface="Trebuchet MS"/>
                <a:cs typeface="Trebuchet MS"/>
              </a:rPr>
              <a:t>Led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by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225">
                <a:solidFill>
                  <a:srgbClr val="0070B8"/>
                </a:solidFill>
                <a:latin typeface="Trebuchet MS"/>
                <a:cs typeface="Trebuchet MS"/>
              </a:rPr>
              <a:t>IACP,</a:t>
            </a:r>
            <a:r>
              <a:rPr dirty="0" sz="28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0070B8"/>
                </a:solidFill>
                <a:latin typeface="Carlito"/>
                <a:cs typeface="Carlito"/>
              </a:rPr>
              <a:t>ELERV</a:t>
            </a:r>
            <a:r>
              <a:rPr dirty="0" sz="2800" spc="-15" b="1">
                <a:solidFill>
                  <a:srgbClr val="0070B8"/>
                </a:solidFill>
                <a:latin typeface="Carlito"/>
                <a:cs typeface="Carlito"/>
              </a:rPr>
              <a:t> </a:t>
            </a:r>
            <a:r>
              <a:rPr dirty="0" sz="2800" spc="-100">
                <a:solidFill>
                  <a:srgbClr val="0070B8"/>
                </a:solidFill>
                <a:latin typeface="Trebuchet MS"/>
                <a:cs typeface="Trebuchet MS"/>
              </a:rPr>
              <a:t>was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05">
                <a:solidFill>
                  <a:srgbClr val="0070B8"/>
                </a:solidFill>
                <a:latin typeface="Trebuchet MS"/>
                <a:cs typeface="Trebuchet MS"/>
              </a:rPr>
              <a:t>designed</a:t>
            </a:r>
            <a:r>
              <a:rPr dirty="0" sz="2800" spc="-17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28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65">
                <a:solidFill>
                  <a:srgbClr val="0070B8"/>
                </a:solidFill>
                <a:latin typeface="Trebuchet MS"/>
                <a:cs typeface="Trebuchet MS"/>
              </a:rPr>
              <a:t>create</a:t>
            </a:r>
            <a:r>
              <a:rPr dirty="0" sz="28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a</a:t>
            </a:r>
            <a:r>
              <a:rPr dirty="0" sz="28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50">
                <a:solidFill>
                  <a:srgbClr val="0070B8"/>
                </a:solidFill>
                <a:latin typeface="Trebuchet MS"/>
                <a:cs typeface="Trebuchet MS"/>
              </a:rPr>
              <a:t>cultural</a:t>
            </a:r>
            <a:r>
              <a:rPr dirty="0" sz="28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fundamental 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change within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the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United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States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law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enforcement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community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by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helping 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establish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a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systematic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comprehensive approach to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meeting </a:t>
            </a:r>
            <a:r>
              <a:rPr dirty="0" sz="2800" spc="-160">
                <a:solidFill>
                  <a:srgbClr val="0070B8"/>
                </a:solidFill>
                <a:latin typeface="Trebuchet MS"/>
                <a:cs typeface="Trebuchet MS"/>
              </a:rPr>
              <a:t>victims’  </a:t>
            </a:r>
            <a:r>
              <a:rPr dirty="0" sz="2800" spc="-140">
                <a:solidFill>
                  <a:srgbClr val="0070B8"/>
                </a:solidFill>
                <a:latin typeface="Trebuchet MS"/>
                <a:cs typeface="Trebuchet MS"/>
              </a:rPr>
              <a:t>needs.</a:t>
            </a:r>
            <a:endParaRPr sz="2800">
              <a:latin typeface="Trebuchet MS"/>
              <a:cs typeface="Trebuchet MS"/>
            </a:endParaRPr>
          </a:p>
          <a:p>
            <a:pPr marL="1391920" indent="-349885">
              <a:lnSpc>
                <a:spcPct val="100000"/>
              </a:lnSpc>
              <a:spcBef>
                <a:spcPts val="1590"/>
              </a:spcBef>
              <a:buClr>
                <a:srgbClr val="004689"/>
              </a:buClr>
              <a:buFont typeface="Arial"/>
              <a:buChar char="•"/>
              <a:tabLst>
                <a:tab pos="1391920" algn="l"/>
                <a:tab pos="1392555" algn="l"/>
              </a:tabLst>
            </a:pPr>
            <a:r>
              <a:rPr dirty="0" sz="2800" spc="-10" b="1">
                <a:solidFill>
                  <a:srgbClr val="0070B8"/>
                </a:solidFill>
                <a:latin typeface="Carlito"/>
                <a:cs typeface="Carlito"/>
              </a:rPr>
              <a:t>Leadership</a:t>
            </a:r>
            <a:endParaRPr sz="2800">
              <a:latin typeface="Carlito"/>
              <a:cs typeface="Carlito"/>
            </a:endParaRPr>
          </a:p>
          <a:p>
            <a:pPr marL="1391920" indent="-349885">
              <a:lnSpc>
                <a:spcPct val="100000"/>
              </a:lnSpc>
              <a:spcBef>
                <a:spcPts val="1870"/>
              </a:spcBef>
              <a:buClr>
                <a:srgbClr val="004689"/>
              </a:buClr>
              <a:buFont typeface="Arial"/>
              <a:buChar char="•"/>
              <a:tabLst>
                <a:tab pos="1391920" algn="l"/>
                <a:tab pos="1392555" algn="l"/>
              </a:tabLst>
            </a:pPr>
            <a:r>
              <a:rPr dirty="0" sz="2800" spc="-10" b="1">
                <a:solidFill>
                  <a:srgbClr val="0070B8"/>
                </a:solidFill>
                <a:latin typeface="Carlito"/>
                <a:cs typeface="Carlito"/>
              </a:rPr>
              <a:t>Partnering</a:t>
            </a:r>
            <a:endParaRPr sz="2800">
              <a:latin typeface="Carlito"/>
              <a:cs typeface="Carlito"/>
            </a:endParaRPr>
          </a:p>
          <a:p>
            <a:pPr marL="1391920" indent="-349885">
              <a:lnSpc>
                <a:spcPct val="100000"/>
              </a:lnSpc>
              <a:spcBef>
                <a:spcPts val="1875"/>
              </a:spcBef>
              <a:buClr>
                <a:srgbClr val="004689"/>
              </a:buClr>
              <a:buFont typeface="Arial"/>
              <a:buChar char="•"/>
              <a:tabLst>
                <a:tab pos="1391920" algn="l"/>
                <a:tab pos="1392555" algn="l"/>
              </a:tabLst>
            </a:pPr>
            <a:r>
              <a:rPr dirty="0" sz="2800" spc="-30" b="1">
                <a:solidFill>
                  <a:srgbClr val="0070B8"/>
                </a:solidFill>
                <a:latin typeface="Carlito"/>
                <a:cs typeface="Carlito"/>
              </a:rPr>
              <a:t>Training</a:t>
            </a:r>
            <a:endParaRPr sz="2800">
              <a:latin typeface="Carlito"/>
              <a:cs typeface="Carlito"/>
            </a:endParaRPr>
          </a:p>
          <a:p>
            <a:pPr marL="1391920" indent="-349885">
              <a:lnSpc>
                <a:spcPct val="100000"/>
              </a:lnSpc>
              <a:spcBef>
                <a:spcPts val="1870"/>
              </a:spcBef>
              <a:buClr>
                <a:srgbClr val="004689"/>
              </a:buClr>
              <a:buFont typeface="Arial"/>
              <a:buChar char="•"/>
              <a:tabLst>
                <a:tab pos="1391920" algn="l"/>
                <a:tab pos="1392555" algn="l"/>
              </a:tabLst>
            </a:pPr>
            <a:r>
              <a:rPr dirty="0" sz="2800" spc="-15" b="1">
                <a:solidFill>
                  <a:srgbClr val="0070B8"/>
                </a:solidFill>
                <a:latin typeface="Carlito"/>
                <a:cs typeface="Carlito"/>
              </a:rPr>
              <a:t>Performance</a:t>
            </a:r>
            <a:r>
              <a:rPr dirty="0" sz="2800" spc="25" b="1">
                <a:solidFill>
                  <a:srgbClr val="0070B8"/>
                </a:solidFill>
                <a:latin typeface="Carlito"/>
                <a:cs typeface="Carlito"/>
              </a:rPr>
              <a:t> </a:t>
            </a:r>
            <a:r>
              <a:rPr dirty="0" sz="2800" spc="-10" b="1">
                <a:solidFill>
                  <a:srgbClr val="0070B8"/>
                </a:solidFill>
                <a:latin typeface="Carlito"/>
                <a:cs typeface="Carlito"/>
              </a:rPr>
              <a:t>Monitoring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77456" y="2247900"/>
            <a:ext cx="3662171" cy="3826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748" y="233552"/>
            <a:ext cx="1137285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E</a:t>
            </a:r>
            <a:r>
              <a:rPr dirty="0" sz="2550"/>
              <a:t>NHANCING </a:t>
            </a:r>
            <a:r>
              <a:rPr dirty="0" sz="3200" spc="-50"/>
              <a:t>L</a:t>
            </a:r>
            <a:r>
              <a:rPr dirty="0" sz="2550" spc="-50"/>
              <a:t>AW </a:t>
            </a:r>
            <a:r>
              <a:rPr dirty="0" sz="3200"/>
              <a:t>E</a:t>
            </a:r>
            <a:r>
              <a:rPr dirty="0" sz="2550"/>
              <a:t>NFORCEMENT </a:t>
            </a:r>
            <a:r>
              <a:rPr dirty="0" sz="3200"/>
              <a:t>R</a:t>
            </a:r>
            <a:r>
              <a:rPr dirty="0" sz="2550"/>
              <a:t>ESPONSE </a:t>
            </a:r>
            <a:r>
              <a:rPr dirty="0" sz="2550" spc="-25"/>
              <a:t>TO </a:t>
            </a:r>
            <a:r>
              <a:rPr dirty="0" sz="3200"/>
              <a:t>V</a:t>
            </a:r>
            <a:r>
              <a:rPr dirty="0" sz="2550"/>
              <a:t>ICTIMS</a:t>
            </a:r>
            <a:r>
              <a:rPr dirty="0" sz="2550" spc="675"/>
              <a:t> </a:t>
            </a:r>
            <a:r>
              <a:rPr dirty="0" sz="3200" spc="-10"/>
              <a:t>(ELERV)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845564" y="890016"/>
            <a:ext cx="8446008" cy="4750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46" y="400253"/>
            <a:ext cx="368490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5">
                <a:latin typeface="Carlito"/>
                <a:cs typeface="Carlito"/>
              </a:rPr>
              <a:t>IACP</a:t>
            </a:r>
            <a:r>
              <a:rPr dirty="0" sz="4000" spc="-70">
                <a:latin typeface="Carlito"/>
                <a:cs typeface="Carlito"/>
              </a:rPr>
              <a:t> </a:t>
            </a:r>
            <a:r>
              <a:rPr dirty="0" sz="4000" spc="-10">
                <a:latin typeface="Carlito"/>
                <a:cs typeface="Carlito"/>
              </a:rPr>
              <a:t>Publications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646" y="1508887"/>
            <a:ext cx="11333480" cy="365696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41300" marR="572770" indent="-228600">
              <a:lnSpc>
                <a:spcPct val="80000"/>
              </a:lnSpc>
              <a:spcBef>
                <a:spcPts val="725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2600" spc="-10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Quick</a:t>
            </a:r>
            <a:r>
              <a:rPr dirty="0" u="heavy" sz="2600" spc="-1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Reference:</a:t>
            </a:r>
            <a:r>
              <a:rPr dirty="0" u="heavy" sz="2600" spc="-229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1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Victim</a:t>
            </a:r>
            <a:r>
              <a:rPr dirty="0" u="heavy" sz="2600" spc="-20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1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Services</a:t>
            </a:r>
            <a:r>
              <a:rPr dirty="0" u="heavy" sz="2600" spc="-2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1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Role</a:t>
            </a:r>
            <a:r>
              <a:rPr dirty="0" sz="2600" spc="-190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2600" spc="34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6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0">
                <a:solidFill>
                  <a:srgbClr val="0070B8"/>
                </a:solidFill>
                <a:latin typeface="Trebuchet MS"/>
                <a:cs typeface="Trebuchet MS"/>
              </a:rPr>
              <a:t>includes</a:t>
            </a:r>
            <a:r>
              <a:rPr dirty="0" sz="26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90">
                <a:solidFill>
                  <a:srgbClr val="0070B8"/>
                </a:solidFill>
                <a:latin typeface="Trebuchet MS"/>
                <a:cs typeface="Trebuchet MS"/>
              </a:rPr>
              <a:t>an</a:t>
            </a:r>
            <a:r>
              <a:rPr dirty="0" sz="2600" spc="-18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5">
                <a:solidFill>
                  <a:srgbClr val="0070B8"/>
                </a:solidFill>
                <a:latin typeface="Trebuchet MS"/>
                <a:cs typeface="Trebuchet MS"/>
              </a:rPr>
              <a:t>overview</a:t>
            </a:r>
            <a:r>
              <a:rPr dirty="0" sz="26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0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6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4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6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0">
                <a:solidFill>
                  <a:srgbClr val="0070B8"/>
                </a:solidFill>
                <a:latin typeface="Trebuchet MS"/>
                <a:cs typeface="Trebuchet MS"/>
              </a:rPr>
              <a:t>role</a:t>
            </a:r>
            <a:r>
              <a:rPr dirty="0" sz="26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0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6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30">
                <a:solidFill>
                  <a:srgbClr val="0070B8"/>
                </a:solidFill>
                <a:latin typeface="Trebuchet MS"/>
                <a:cs typeface="Trebuchet MS"/>
              </a:rPr>
              <a:t>law  </a:t>
            </a:r>
            <a:r>
              <a:rPr dirty="0" sz="2600" spc="-120">
                <a:solidFill>
                  <a:srgbClr val="0070B8"/>
                </a:solidFill>
                <a:latin typeface="Trebuchet MS"/>
                <a:cs typeface="Trebuchet MS"/>
              </a:rPr>
              <a:t>enforcement-based </a:t>
            </a:r>
            <a:r>
              <a:rPr dirty="0" sz="2600" spc="-135">
                <a:solidFill>
                  <a:srgbClr val="0070B8"/>
                </a:solidFill>
                <a:latin typeface="Trebuchet MS"/>
                <a:cs typeface="Trebuchet MS"/>
              </a:rPr>
              <a:t>victim</a:t>
            </a:r>
            <a:r>
              <a:rPr dirty="0" sz="2600" spc="-3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5">
                <a:solidFill>
                  <a:srgbClr val="0070B8"/>
                </a:solidFill>
                <a:latin typeface="Trebuchet MS"/>
                <a:cs typeface="Trebuchet MS"/>
              </a:rPr>
              <a:t>services.</a:t>
            </a:r>
            <a:endParaRPr sz="2600">
              <a:latin typeface="Trebuchet MS"/>
              <a:cs typeface="Trebuchet MS"/>
            </a:endParaRPr>
          </a:p>
          <a:p>
            <a:pPr marL="241300" marR="996950" indent="-228600">
              <a:lnSpc>
                <a:spcPts val="2500"/>
              </a:lnSpc>
              <a:spcBef>
                <a:spcPts val="975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2600" spc="-10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Quick</a:t>
            </a:r>
            <a:r>
              <a:rPr dirty="0" u="heavy" sz="2600" spc="-2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Reference:</a:t>
            </a:r>
            <a:r>
              <a:rPr dirty="0" u="heavy" sz="2600" spc="-229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1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Getting</a:t>
            </a:r>
            <a:r>
              <a:rPr dirty="0" u="heavy" sz="2600" spc="-21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1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Started</a:t>
            </a:r>
            <a:r>
              <a:rPr dirty="0" sz="2600" spc="-210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2600" spc="34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6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5">
                <a:solidFill>
                  <a:srgbClr val="0070B8"/>
                </a:solidFill>
                <a:latin typeface="Trebuchet MS"/>
                <a:cs typeface="Trebuchet MS"/>
              </a:rPr>
              <a:t>includes</a:t>
            </a:r>
            <a:r>
              <a:rPr dirty="0" sz="2600" spc="-2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0">
                <a:solidFill>
                  <a:srgbClr val="0070B8"/>
                </a:solidFill>
                <a:latin typeface="Trebuchet MS"/>
                <a:cs typeface="Trebuchet MS"/>
              </a:rPr>
              <a:t>a</a:t>
            </a:r>
            <a:r>
              <a:rPr dirty="0" sz="26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4">
                <a:solidFill>
                  <a:srgbClr val="0070B8"/>
                </a:solidFill>
                <a:latin typeface="Trebuchet MS"/>
                <a:cs typeface="Trebuchet MS"/>
              </a:rPr>
              <a:t>5-step</a:t>
            </a:r>
            <a:r>
              <a:rPr dirty="0" sz="26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95">
                <a:solidFill>
                  <a:srgbClr val="0070B8"/>
                </a:solidFill>
                <a:latin typeface="Trebuchet MS"/>
                <a:cs typeface="Trebuchet MS"/>
              </a:rPr>
              <a:t>process</a:t>
            </a:r>
            <a:r>
              <a:rPr dirty="0" sz="2600" spc="-23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5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26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0">
                <a:solidFill>
                  <a:srgbClr val="0070B8"/>
                </a:solidFill>
                <a:latin typeface="Trebuchet MS"/>
                <a:cs typeface="Trebuchet MS"/>
              </a:rPr>
              <a:t>develop</a:t>
            </a:r>
            <a:r>
              <a:rPr dirty="0" sz="26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5">
                <a:solidFill>
                  <a:srgbClr val="0070B8"/>
                </a:solidFill>
                <a:latin typeface="Trebuchet MS"/>
                <a:cs typeface="Trebuchet MS"/>
              </a:rPr>
              <a:t>law  </a:t>
            </a:r>
            <a:r>
              <a:rPr dirty="0" sz="2600" spc="-120">
                <a:solidFill>
                  <a:srgbClr val="0070B8"/>
                </a:solidFill>
                <a:latin typeface="Trebuchet MS"/>
                <a:cs typeface="Trebuchet MS"/>
              </a:rPr>
              <a:t>enforcement-based </a:t>
            </a:r>
            <a:r>
              <a:rPr dirty="0" sz="2600" spc="-135">
                <a:solidFill>
                  <a:srgbClr val="0070B8"/>
                </a:solidFill>
                <a:latin typeface="Trebuchet MS"/>
                <a:cs typeface="Trebuchet MS"/>
              </a:rPr>
              <a:t>victim</a:t>
            </a:r>
            <a:r>
              <a:rPr dirty="0" sz="2600" spc="-3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5">
                <a:solidFill>
                  <a:srgbClr val="0070B8"/>
                </a:solidFill>
                <a:latin typeface="Trebuchet MS"/>
                <a:cs typeface="Trebuchet MS"/>
              </a:rPr>
              <a:t>services.</a:t>
            </a:r>
            <a:endParaRPr sz="2600">
              <a:latin typeface="Trebuchet MS"/>
              <a:cs typeface="Trebuchet MS"/>
            </a:endParaRPr>
          </a:p>
          <a:p>
            <a:pPr marL="241300" marR="5715" indent="-228600">
              <a:lnSpc>
                <a:spcPct val="80000"/>
              </a:lnSpc>
              <a:spcBef>
                <a:spcPts val="1015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2600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Law </a:t>
            </a:r>
            <a:r>
              <a:rPr dirty="0" u="heavy" sz="2600" spc="-11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Enforcement-Based </a:t>
            </a:r>
            <a:r>
              <a:rPr dirty="0" u="heavy" sz="2600" spc="-1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Victim </a:t>
            </a:r>
            <a:r>
              <a:rPr dirty="0" u="heavy" sz="2600" spc="-1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Services: </a:t>
            </a:r>
            <a:r>
              <a:rPr dirty="0" u="heavy" sz="2600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Key </a:t>
            </a:r>
            <a:r>
              <a:rPr dirty="0" u="heavy" sz="2600" spc="-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Considerations</a:t>
            </a:r>
            <a:r>
              <a:rPr dirty="0" sz="2600" spc="-100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2600" spc="-60">
                <a:solidFill>
                  <a:srgbClr val="0070B8"/>
                </a:solidFill>
                <a:latin typeface="Trebuchet MS"/>
                <a:cs typeface="Trebuchet MS"/>
              </a:rPr>
              <a:t>&amp;</a:t>
            </a:r>
            <a:r>
              <a:rPr dirty="0" sz="2600" spc="-60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u="heavy" sz="2600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Key </a:t>
            </a:r>
            <a:r>
              <a:rPr dirty="0" u="heavy" sz="2600" spc="-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Considerations </a:t>
            </a:r>
            <a:r>
              <a:rPr dirty="0" u="heavy" sz="2600" spc="-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1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Checklist</a:t>
            </a:r>
            <a:r>
              <a:rPr dirty="0" sz="2600" spc="-215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2600" spc="34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6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95">
                <a:solidFill>
                  <a:srgbClr val="0070B8"/>
                </a:solidFill>
                <a:latin typeface="Trebuchet MS"/>
                <a:cs typeface="Trebuchet MS"/>
              </a:rPr>
              <a:t>provides</a:t>
            </a:r>
            <a:r>
              <a:rPr dirty="0" sz="26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90">
                <a:solidFill>
                  <a:srgbClr val="0070B8"/>
                </a:solidFill>
                <a:latin typeface="Trebuchet MS"/>
                <a:cs typeface="Trebuchet MS"/>
              </a:rPr>
              <a:t>an</a:t>
            </a:r>
            <a:r>
              <a:rPr dirty="0" sz="26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5">
                <a:solidFill>
                  <a:srgbClr val="0070B8"/>
                </a:solidFill>
                <a:latin typeface="Trebuchet MS"/>
                <a:cs typeface="Trebuchet MS"/>
              </a:rPr>
              <a:t>overview</a:t>
            </a:r>
            <a:r>
              <a:rPr dirty="0" sz="26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0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6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0">
                <a:solidFill>
                  <a:srgbClr val="0070B8"/>
                </a:solidFill>
                <a:latin typeface="Trebuchet MS"/>
                <a:cs typeface="Trebuchet MS"/>
              </a:rPr>
              <a:t>foundational</a:t>
            </a:r>
            <a:r>
              <a:rPr dirty="0" sz="26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4">
                <a:solidFill>
                  <a:srgbClr val="0070B8"/>
                </a:solidFill>
                <a:latin typeface="Trebuchet MS"/>
                <a:cs typeface="Trebuchet MS"/>
              </a:rPr>
              <a:t>topics</a:t>
            </a:r>
            <a:r>
              <a:rPr dirty="0" sz="26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5">
                <a:solidFill>
                  <a:srgbClr val="0070B8"/>
                </a:solidFill>
                <a:latin typeface="Trebuchet MS"/>
                <a:cs typeface="Trebuchet MS"/>
              </a:rPr>
              <a:t>for</a:t>
            </a:r>
            <a:r>
              <a:rPr dirty="0" sz="26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5">
                <a:solidFill>
                  <a:srgbClr val="0070B8"/>
                </a:solidFill>
                <a:latin typeface="Trebuchet MS"/>
                <a:cs typeface="Trebuchet MS"/>
              </a:rPr>
              <a:t>law</a:t>
            </a:r>
            <a:r>
              <a:rPr dirty="0" sz="26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4">
                <a:solidFill>
                  <a:srgbClr val="0070B8"/>
                </a:solidFill>
                <a:latin typeface="Trebuchet MS"/>
                <a:cs typeface="Trebuchet MS"/>
              </a:rPr>
              <a:t>enforcement-based  </a:t>
            </a:r>
            <a:r>
              <a:rPr dirty="0" sz="2600" spc="-135">
                <a:solidFill>
                  <a:srgbClr val="0070B8"/>
                </a:solidFill>
                <a:latin typeface="Trebuchet MS"/>
                <a:cs typeface="Trebuchet MS"/>
              </a:rPr>
              <a:t>victim</a:t>
            </a:r>
            <a:r>
              <a:rPr dirty="0" sz="26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30">
                <a:solidFill>
                  <a:srgbClr val="0070B8"/>
                </a:solidFill>
                <a:latin typeface="Trebuchet MS"/>
                <a:cs typeface="Trebuchet MS"/>
              </a:rPr>
              <a:t>services.</a:t>
            </a:r>
            <a:endParaRPr sz="2600">
              <a:latin typeface="Trebuchet MS"/>
              <a:cs typeface="Trebuchet MS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2600" spc="-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Agency Self-Assessment </a:t>
            </a:r>
            <a:r>
              <a:rPr dirty="0" u="heavy" sz="2600" spc="-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and </a:t>
            </a:r>
            <a:r>
              <a:rPr dirty="0" u="heavy" sz="2600" spc="-1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accompanying </a:t>
            </a:r>
            <a:r>
              <a:rPr dirty="0" u="heavy" sz="2600" spc="-10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Community </a:t>
            </a:r>
            <a:r>
              <a:rPr dirty="0" u="heavy" sz="2600" spc="-8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</a:rPr>
              <a:t>Assessment</a:t>
            </a:r>
            <a:r>
              <a:rPr dirty="0" sz="2600" spc="-80">
                <a:solidFill>
                  <a:srgbClr val="0562C1"/>
                </a:solidFill>
                <a:latin typeface="Trebuchet MS"/>
                <a:cs typeface="Trebuchet MS"/>
              </a:rPr>
              <a:t> </a:t>
            </a:r>
            <a:r>
              <a:rPr dirty="0" sz="2600" spc="-60">
                <a:solidFill>
                  <a:srgbClr val="0070B8"/>
                </a:solidFill>
                <a:latin typeface="Trebuchet MS"/>
                <a:cs typeface="Trebuchet MS"/>
              </a:rPr>
              <a:t>–intended </a:t>
            </a:r>
            <a:r>
              <a:rPr dirty="0" sz="2600" spc="-105">
                <a:solidFill>
                  <a:srgbClr val="0070B8"/>
                </a:solidFill>
                <a:latin typeface="Trebuchet MS"/>
                <a:cs typeface="Trebuchet MS"/>
              </a:rPr>
              <a:t>to  </a:t>
            </a:r>
            <a:r>
              <a:rPr dirty="0" sz="2600" spc="-95">
                <a:solidFill>
                  <a:srgbClr val="0070B8"/>
                </a:solidFill>
                <a:latin typeface="Trebuchet MS"/>
                <a:cs typeface="Trebuchet MS"/>
              </a:rPr>
              <a:t>assist</a:t>
            </a:r>
            <a:r>
              <a:rPr dirty="0" sz="26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4">
                <a:solidFill>
                  <a:srgbClr val="0070B8"/>
                </a:solidFill>
                <a:latin typeface="Trebuchet MS"/>
                <a:cs typeface="Trebuchet MS"/>
              </a:rPr>
              <a:t>agencies</a:t>
            </a:r>
            <a:r>
              <a:rPr dirty="0" sz="26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0">
                <a:solidFill>
                  <a:srgbClr val="0070B8"/>
                </a:solidFill>
                <a:latin typeface="Trebuchet MS"/>
                <a:cs typeface="Trebuchet MS"/>
              </a:rPr>
              <a:t>in</a:t>
            </a:r>
            <a:r>
              <a:rPr dirty="0" sz="2600" spc="-18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14">
                <a:solidFill>
                  <a:srgbClr val="0070B8"/>
                </a:solidFill>
                <a:latin typeface="Trebuchet MS"/>
                <a:cs typeface="Trebuchet MS"/>
              </a:rPr>
              <a:t>reviewing</a:t>
            </a:r>
            <a:r>
              <a:rPr dirty="0" sz="26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8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6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0">
                <a:solidFill>
                  <a:srgbClr val="0070B8"/>
                </a:solidFill>
                <a:latin typeface="Trebuchet MS"/>
                <a:cs typeface="Trebuchet MS"/>
              </a:rPr>
              <a:t>evaluating</a:t>
            </a:r>
            <a:r>
              <a:rPr dirty="0" sz="26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0">
                <a:solidFill>
                  <a:srgbClr val="0070B8"/>
                </a:solidFill>
                <a:latin typeface="Trebuchet MS"/>
                <a:cs typeface="Trebuchet MS"/>
              </a:rPr>
              <a:t>current</a:t>
            </a:r>
            <a:r>
              <a:rPr dirty="0" sz="26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0">
                <a:solidFill>
                  <a:srgbClr val="0070B8"/>
                </a:solidFill>
                <a:latin typeface="Trebuchet MS"/>
                <a:cs typeface="Trebuchet MS"/>
              </a:rPr>
              <a:t>policies</a:t>
            </a:r>
            <a:r>
              <a:rPr dirty="0" sz="26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8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600" spc="-18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35">
                <a:solidFill>
                  <a:srgbClr val="0070B8"/>
                </a:solidFill>
                <a:latin typeface="Trebuchet MS"/>
                <a:cs typeface="Trebuchet MS"/>
              </a:rPr>
              <a:t>practices</a:t>
            </a:r>
            <a:r>
              <a:rPr dirty="0" sz="2600" spc="-2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40">
                <a:solidFill>
                  <a:srgbClr val="0070B8"/>
                </a:solidFill>
                <a:latin typeface="Trebuchet MS"/>
                <a:cs typeface="Trebuchet MS"/>
              </a:rPr>
              <a:t>related</a:t>
            </a:r>
            <a:r>
              <a:rPr dirty="0" sz="26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05">
                <a:solidFill>
                  <a:srgbClr val="0070B8"/>
                </a:solidFill>
                <a:latin typeface="Trebuchet MS"/>
                <a:cs typeface="Trebuchet MS"/>
              </a:rPr>
              <a:t>to  </a:t>
            </a:r>
            <a:r>
              <a:rPr dirty="0" sz="2600" spc="-110">
                <a:solidFill>
                  <a:srgbClr val="0070B8"/>
                </a:solidFill>
                <a:latin typeface="Trebuchet MS"/>
                <a:cs typeface="Trebuchet MS"/>
              </a:rPr>
              <a:t>domestic</a:t>
            </a:r>
            <a:r>
              <a:rPr dirty="0" sz="26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40">
                <a:solidFill>
                  <a:srgbClr val="0070B8"/>
                </a:solidFill>
                <a:latin typeface="Trebuchet MS"/>
                <a:cs typeface="Trebuchet MS"/>
              </a:rPr>
              <a:t>violence,</a:t>
            </a:r>
            <a:r>
              <a:rPr dirty="0" sz="2600" spc="-2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5">
                <a:solidFill>
                  <a:srgbClr val="0070B8"/>
                </a:solidFill>
                <a:latin typeface="Trebuchet MS"/>
                <a:cs typeface="Trebuchet MS"/>
              </a:rPr>
              <a:t>sexual</a:t>
            </a:r>
            <a:r>
              <a:rPr dirty="0" sz="26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40">
                <a:solidFill>
                  <a:srgbClr val="0070B8"/>
                </a:solidFill>
                <a:latin typeface="Trebuchet MS"/>
                <a:cs typeface="Trebuchet MS"/>
              </a:rPr>
              <a:t>violence,</a:t>
            </a:r>
            <a:r>
              <a:rPr dirty="0" sz="2600" spc="-2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40">
                <a:solidFill>
                  <a:srgbClr val="0070B8"/>
                </a:solidFill>
                <a:latin typeface="Trebuchet MS"/>
                <a:cs typeface="Trebuchet MS"/>
              </a:rPr>
              <a:t>stalking,</a:t>
            </a:r>
            <a:r>
              <a:rPr dirty="0" sz="26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8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6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600" spc="-120">
                <a:solidFill>
                  <a:srgbClr val="0070B8"/>
                </a:solidFill>
                <a:latin typeface="Trebuchet MS"/>
                <a:cs typeface="Trebuchet MS"/>
              </a:rPr>
              <a:t>strangulation.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46" y="820038"/>
            <a:ext cx="93865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>
                <a:latin typeface="Carlito"/>
                <a:cs typeface="Carlito"/>
              </a:rPr>
              <a:t>Topic-Specific </a:t>
            </a:r>
            <a:r>
              <a:rPr dirty="0" sz="4000" spc="-55">
                <a:latin typeface="Carlito"/>
                <a:cs typeface="Carlito"/>
              </a:rPr>
              <a:t>Web </a:t>
            </a:r>
            <a:r>
              <a:rPr dirty="0" sz="4000" spc="-30">
                <a:latin typeface="Carlito"/>
                <a:cs typeface="Carlito"/>
              </a:rPr>
              <a:t>Pages </a:t>
            </a:r>
            <a:r>
              <a:rPr dirty="0" sz="4000" spc="-5">
                <a:latin typeface="Carlito"/>
                <a:cs typeface="Carlito"/>
              </a:rPr>
              <a:t>-</a:t>
            </a:r>
            <a:r>
              <a:rPr dirty="0" sz="4000" spc="35">
                <a:latin typeface="Carlito"/>
                <a:cs typeface="Carlito"/>
              </a:rPr>
              <a:t> </a:t>
            </a:r>
            <a:r>
              <a:rPr dirty="0" u="heavy" sz="4000" spc="-7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www.TheIACP.org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646" y="1805521"/>
            <a:ext cx="10636885" cy="362077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3600" spc="-20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Law </a:t>
            </a:r>
            <a:r>
              <a:rPr dirty="0" u="heavy" sz="3600" spc="-1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Enforcement-Based </a:t>
            </a:r>
            <a:r>
              <a:rPr dirty="0" u="heavy" sz="3600" spc="-1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Victim </a:t>
            </a:r>
            <a:r>
              <a:rPr dirty="0" u="heavy" sz="3600" spc="-1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Services</a:t>
            </a:r>
            <a:r>
              <a:rPr dirty="0" u="heavy" sz="3600" spc="-6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600" spc="-2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(LEV)</a:t>
            </a:r>
            <a:endParaRPr sz="36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70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3600" spc="-1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Police </a:t>
            </a:r>
            <a:r>
              <a:rPr dirty="0" u="heavy" sz="3600" spc="-1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Response </a:t>
            </a:r>
            <a:r>
              <a:rPr dirty="0" u="heavy" sz="3600" spc="-1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to </a:t>
            </a:r>
            <a:r>
              <a:rPr dirty="0" u="heavy" sz="3600" spc="-1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Violence </a:t>
            </a:r>
            <a:r>
              <a:rPr dirty="0" u="heavy" sz="3600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Against</a:t>
            </a:r>
            <a:r>
              <a:rPr dirty="0" u="heavy" sz="3600" spc="-7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dirty="0" u="heavy" sz="36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Women</a:t>
            </a:r>
            <a:endParaRPr sz="36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36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5"/>
              </a:rPr>
              <a:t>Identifying </a:t>
            </a:r>
            <a:r>
              <a:rPr dirty="0" u="heavy" sz="3600" spc="-1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5"/>
              </a:rPr>
              <a:t>and </a:t>
            </a:r>
            <a:r>
              <a:rPr dirty="0" u="heavy" sz="3600" spc="-1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5"/>
              </a:rPr>
              <a:t>Preventing </a:t>
            </a:r>
            <a:r>
              <a:rPr dirty="0" u="heavy" sz="3600" spc="-1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5"/>
              </a:rPr>
              <a:t>Gender</a:t>
            </a:r>
            <a:r>
              <a:rPr dirty="0" u="heavy" sz="3600" spc="-7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dirty="0" u="heavy" sz="3600" spc="-1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5"/>
              </a:rPr>
              <a:t>Bias</a:t>
            </a:r>
            <a:endParaRPr sz="36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3600" spc="-20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6"/>
              </a:rPr>
              <a:t>T</a:t>
            </a:r>
            <a:r>
              <a:rPr dirty="0" sz="3600" spc="455">
                <a:solidFill>
                  <a:srgbClr val="0562C1"/>
                </a:solidFill>
                <a:latin typeface="Trebuchet MS"/>
                <a:cs typeface="Trebuchet MS"/>
                <a:hlinkClick r:id="rId6"/>
              </a:rPr>
              <a:t> </a:t>
            </a:r>
            <a:r>
              <a:rPr dirty="0" u="heavy" sz="3600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6"/>
              </a:rPr>
              <a:t>rauma‐Informed </a:t>
            </a:r>
            <a:r>
              <a:rPr dirty="0" u="heavy" sz="3600" spc="-1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6"/>
              </a:rPr>
              <a:t>Sexual </a:t>
            </a:r>
            <a:r>
              <a:rPr dirty="0" u="heavy" sz="3600" spc="-1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6"/>
              </a:rPr>
              <a:t>Assault </a:t>
            </a:r>
            <a:r>
              <a:rPr dirty="0" u="heavy" sz="36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6"/>
              </a:rPr>
              <a:t>Investigation</a:t>
            </a:r>
            <a:r>
              <a:rPr dirty="0" u="heavy" sz="3600" spc="-6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dirty="0" u="heavy" sz="3600" spc="-20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6"/>
              </a:rPr>
              <a:t>Training</a:t>
            </a:r>
            <a:endParaRPr sz="3600">
              <a:latin typeface="Trebuchet MS"/>
              <a:cs typeface="Trebuchet MS"/>
            </a:endParaRPr>
          </a:p>
          <a:p>
            <a:pPr marL="241300" marR="5080" indent="-228600">
              <a:lnSpc>
                <a:spcPts val="3890"/>
              </a:lnSpc>
              <a:spcBef>
                <a:spcPts val="1030"/>
              </a:spcBef>
              <a:buClr>
                <a:srgbClr val="0070B8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heavy" sz="3600" spc="-1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Enhancing</a:t>
            </a:r>
            <a:r>
              <a:rPr dirty="0" u="heavy" sz="3600" spc="-2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dirty="0" u="heavy" sz="3600" spc="-17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Rural</a:t>
            </a:r>
            <a:r>
              <a:rPr dirty="0" u="heavy" sz="3600" spc="-3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dirty="0" u="heavy" sz="3600" spc="-20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Law</a:t>
            </a:r>
            <a:r>
              <a:rPr dirty="0" u="heavy" sz="3600" spc="-27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dirty="0" u="heavy" sz="3600" spc="-17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Enforcement</a:t>
            </a:r>
            <a:r>
              <a:rPr dirty="0" u="heavy" sz="3600" spc="-2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dirty="0" u="heavy" sz="3600" spc="-1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Response</a:t>
            </a:r>
            <a:r>
              <a:rPr dirty="0" u="heavy" sz="3600" spc="-2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dirty="0" u="heavy" sz="3600" spc="-1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to</a:t>
            </a:r>
            <a:r>
              <a:rPr dirty="0" u="heavy" sz="3600" spc="-27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dirty="0" u="heavy" sz="3600" spc="-1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Violence </a:t>
            </a:r>
            <a:r>
              <a:rPr dirty="0" u="heavy" sz="3600" spc="-1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dirty="0" u="heavy" sz="3600" spc="-14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Against</a:t>
            </a:r>
            <a:r>
              <a:rPr dirty="0" u="heavy" sz="3600" spc="-28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dirty="0" u="heavy" sz="36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7"/>
              </a:rPr>
              <a:t>Women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274320"/>
            <a:ext cx="11655552" cy="574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900" y="172212"/>
            <a:ext cx="3898392" cy="5039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9836" y="5370067"/>
            <a:ext cx="114446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0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Victim</a:t>
            </a:r>
            <a:r>
              <a:rPr dirty="0" u="heavy" sz="3000" spc="-2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Services</a:t>
            </a:r>
            <a:r>
              <a:rPr dirty="0" u="heavy" sz="3000" spc="-2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|</a:t>
            </a:r>
            <a:r>
              <a:rPr dirty="0" u="heavy" sz="3000" spc="-2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International</a:t>
            </a:r>
            <a:r>
              <a:rPr dirty="0" u="heavy" sz="3000" spc="-2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0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Association</a:t>
            </a:r>
            <a:r>
              <a:rPr dirty="0" u="heavy" sz="3000" spc="-2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1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of</a:t>
            </a:r>
            <a:r>
              <a:rPr dirty="0" u="heavy" sz="3000" spc="-2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Chiefs</a:t>
            </a:r>
            <a:r>
              <a:rPr dirty="0" u="heavy" sz="3000" spc="-2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14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of</a:t>
            </a:r>
            <a:r>
              <a:rPr dirty="0" u="heavy" sz="3000" spc="-2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Police</a:t>
            </a:r>
            <a:r>
              <a:rPr dirty="0" u="heavy" sz="3000" spc="-2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dirty="0" u="heavy" sz="3000" spc="-1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(theiacp.org)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0452" y="243840"/>
            <a:ext cx="3794760" cy="4968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91" y="190881"/>
            <a:ext cx="60680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"/>
              <a:t>W</a:t>
            </a:r>
            <a:r>
              <a:rPr dirty="0" spc="5"/>
              <a:t>HY IS THIS</a:t>
            </a:r>
            <a:r>
              <a:rPr dirty="0" spc="645"/>
              <a:t> </a:t>
            </a:r>
            <a:r>
              <a:rPr dirty="0" sz="4400" spc="-20"/>
              <a:t>I</a:t>
            </a:r>
            <a:r>
              <a:rPr dirty="0" spc="-20"/>
              <a:t>MPORTANT</a:t>
            </a:r>
            <a:r>
              <a:rPr dirty="0" sz="4400" spc="-20"/>
              <a:t>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96646" y="1015999"/>
            <a:ext cx="9824085" cy="4975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ts val="432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000" spc="20">
                <a:solidFill>
                  <a:srgbClr val="0070B8"/>
                </a:solidFill>
                <a:latin typeface="Trebuchet MS"/>
                <a:cs typeface="Trebuchet MS"/>
              </a:rPr>
              <a:t>Many</a:t>
            </a:r>
            <a:r>
              <a:rPr dirty="0" sz="4000" spc="-30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60">
                <a:solidFill>
                  <a:srgbClr val="0070B8"/>
                </a:solidFill>
                <a:latin typeface="Trebuchet MS"/>
                <a:cs typeface="Trebuchet MS"/>
              </a:rPr>
              <a:t>US</a:t>
            </a:r>
            <a:r>
              <a:rPr dirty="0" sz="4000" spc="-3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145">
                <a:solidFill>
                  <a:srgbClr val="0070B8"/>
                </a:solidFill>
                <a:latin typeface="Trebuchet MS"/>
                <a:cs typeface="Trebuchet MS"/>
              </a:rPr>
              <a:t>based</a:t>
            </a:r>
            <a:r>
              <a:rPr dirty="0" sz="4000" spc="-2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204">
                <a:solidFill>
                  <a:srgbClr val="0070B8"/>
                </a:solidFill>
                <a:latin typeface="Trebuchet MS"/>
                <a:cs typeface="Trebuchet MS"/>
              </a:rPr>
              <a:t>Victim</a:t>
            </a:r>
            <a:r>
              <a:rPr dirty="0" sz="4000" spc="-30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170">
                <a:solidFill>
                  <a:srgbClr val="0070B8"/>
                </a:solidFill>
                <a:latin typeface="Trebuchet MS"/>
                <a:cs typeface="Trebuchet MS"/>
              </a:rPr>
              <a:t>Advocates</a:t>
            </a:r>
            <a:r>
              <a:rPr dirty="0" sz="4000" spc="-3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200">
                <a:solidFill>
                  <a:srgbClr val="0070B8"/>
                </a:solidFill>
                <a:latin typeface="Trebuchet MS"/>
                <a:cs typeface="Trebuchet MS"/>
              </a:rPr>
              <a:t>are</a:t>
            </a:r>
            <a:r>
              <a:rPr dirty="0" sz="4000" spc="-3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190">
                <a:solidFill>
                  <a:srgbClr val="0070B8"/>
                </a:solidFill>
                <a:latin typeface="Trebuchet MS"/>
                <a:cs typeface="Trebuchet MS"/>
              </a:rPr>
              <a:t>part</a:t>
            </a:r>
            <a:r>
              <a:rPr dirty="0" sz="4000" spc="-3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15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endParaRPr sz="4000">
              <a:latin typeface="Trebuchet MS"/>
              <a:cs typeface="Trebuchet MS"/>
            </a:endParaRPr>
          </a:p>
          <a:p>
            <a:pPr marL="241300">
              <a:lnSpc>
                <a:spcPts val="4320"/>
              </a:lnSpc>
            </a:pPr>
            <a:r>
              <a:rPr dirty="0" sz="4000" spc="-180">
                <a:solidFill>
                  <a:srgbClr val="0070B8"/>
                </a:solidFill>
                <a:latin typeface="Trebuchet MS"/>
                <a:cs typeface="Trebuchet MS"/>
              </a:rPr>
              <a:t>prosecutors’ </a:t>
            </a:r>
            <a:r>
              <a:rPr dirty="0" sz="4000" spc="-200">
                <a:solidFill>
                  <a:srgbClr val="0070B8"/>
                </a:solidFill>
                <a:latin typeface="Trebuchet MS"/>
                <a:cs typeface="Trebuchet MS"/>
              </a:rPr>
              <a:t>offices </a:t>
            </a:r>
            <a:r>
              <a:rPr dirty="0" sz="4000" spc="-225">
                <a:solidFill>
                  <a:srgbClr val="0070B8"/>
                </a:solidFill>
                <a:latin typeface="Trebuchet MS"/>
                <a:cs typeface="Trebuchet MS"/>
              </a:rPr>
              <a:t>(local</a:t>
            </a:r>
            <a:r>
              <a:rPr dirty="0" sz="4000" spc="-5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210">
                <a:solidFill>
                  <a:srgbClr val="0070B8"/>
                </a:solidFill>
                <a:latin typeface="Trebuchet MS"/>
                <a:cs typeface="Trebuchet MS"/>
              </a:rPr>
              <a:t>levels)</a:t>
            </a:r>
            <a:endParaRPr sz="4000">
              <a:latin typeface="Trebuchet MS"/>
              <a:cs typeface="Trebuchet MS"/>
            </a:endParaRPr>
          </a:p>
          <a:p>
            <a:pPr marL="241300" marR="5080" indent="-228600">
              <a:lnSpc>
                <a:spcPts val="384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000" spc="-160">
                <a:solidFill>
                  <a:srgbClr val="0070B8"/>
                </a:solidFill>
                <a:latin typeface="Trebuchet MS"/>
                <a:cs typeface="Trebuchet MS"/>
              </a:rPr>
              <a:t>Focus </a:t>
            </a:r>
            <a:r>
              <a:rPr dirty="0" sz="4000" spc="-165">
                <a:solidFill>
                  <a:srgbClr val="0070B8"/>
                </a:solidFill>
                <a:latin typeface="Trebuchet MS"/>
                <a:cs typeface="Trebuchet MS"/>
              </a:rPr>
              <a:t>to </a:t>
            </a:r>
            <a:r>
              <a:rPr dirty="0" sz="4000" spc="-140">
                <a:solidFill>
                  <a:srgbClr val="0070B8"/>
                </a:solidFill>
                <a:latin typeface="Trebuchet MS"/>
                <a:cs typeface="Trebuchet MS"/>
              </a:rPr>
              <a:t>also </a:t>
            </a:r>
            <a:r>
              <a:rPr dirty="0" sz="4000" spc="-165">
                <a:solidFill>
                  <a:srgbClr val="0070B8"/>
                </a:solidFill>
                <a:latin typeface="Trebuchet MS"/>
                <a:cs typeface="Trebuchet MS"/>
              </a:rPr>
              <a:t>imbed </a:t>
            </a:r>
            <a:r>
              <a:rPr dirty="0" sz="4000" spc="-204">
                <a:solidFill>
                  <a:srgbClr val="0070B8"/>
                </a:solidFill>
                <a:latin typeface="Trebuchet MS"/>
                <a:cs typeface="Trebuchet MS"/>
              </a:rPr>
              <a:t>Victim </a:t>
            </a:r>
            <a:r>
              <a:rPr dirty="0" sz="4000" spc="-170">
                <a:solidFill>
                  <a:srgbClr val="0070B8"/>
                </a:solidFill>
                <a:latin typeface="Trebuchet MS"/>
                <a:cs typeface="Trebuchet MS"/>
              </a:rPr>
              <a:t>Advocates </a:t>
            </a:r>
            <a:r>
              <a:rPr dirty="0" sz="4000" spc="-155">
                <a:solidFill>
                  <a:srgbClr val="0070B8"/>
                </a:solidFill>
                <a:latin typeface="Trebuchet MS"/>
                <a:cs typeface="Trebuchet MS"/>
              </a:rPr>
              <a:t>in </a:t>
            </a:r>
            <a:r>
              <a:rPr dirty="0" sz="4000" spc="-200">
                <a:solidFill>
                  <a:srgbClr val="0070B8"/>
                </a:solidFill>
                <a:latin typeface="Trebuchet MS"/>
                <a:cs typeface="Trebuchet MS"/>
              </a:rPr>
              <a:t>law  </a:t>
            </a:r>
            <a:r>
              <a:rPr dirty="0" sz="4000" spc="-190">
                <a:solidFill>
                  <a:srgbClr val="0070B8"/>
                </a:solidFill>
                <a:latin typeface="Trebuchet MS"/>
                <a:cs typeface="Trebuchet MS"/>
              </a:rPr>
              <a:t>enforcement </a:t>
            </a:r>
            <a:r>
              <a:rPr dirty="0" sz="4000" spc="-175">
                <a:solidFill>
                  <a:srgbClr val="0070B8"/>
                </a:solidFill>
                <a:latin typeface="Trebuchet MS"/>
                <a:cs typeface="Trebuchet MS"/>
              </a:rPr>
              <a:t>agencies </a:t>
            </a:r>
            <a:r>
              <a:rPr dirty="0" sz="4000" spc="-165">
                <a:solidFill>
                  <a:srgbClr val="0070B8"/>
                </a:solidFill>
                <a:latin typeface="Trebuchet MS"/>
                <a:cs typeface="Trebuchet MS"/>
              </a:rPr>
              <a:t>to provide </a:t>
            </a:r>
            <a:r>
              <a:rPr dirty="0" sz="4000" spc="-145">
                <a:solidFill>
                  <a:srgbClr val="0070B8"/>
                </a:solidFill>
                <a:latin typeface="Trebuchet MS"/>
                <a:cs typeface="Trebuchet MS"/>
              </a:rPr>
              <a:t>more</a:t>
            </a:r>
            <a:r>
              <a:rPr dirty="0" sz="4000" spc="-83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4000" spc="-190">
                <a:solidFill>
                  <a:srgbClr val="0070B8"/>
                </a:solidFill>
                <a:latin typeface="Trebuchet MS"/>
                <a:cs typeface="Trebuchet MS"/>
              </a:rPr>
              <a:t>holistic  </a:t>
            </a:r>
            <a:r>
              <a:rPr dirty="0" sz="4000" spc="-170">
                <a:solidFill>
                  <a:srgbClr val="0070B8"/>
                </a:solidFill>
                <a:latin typeface="Trebuchet MS"/>
                <a:cs typeface="Trebuchet MS"/>
              </a:rPr>
              <a:t>services</a:t>
            </a:r>
            <a:endParaRPr sz="4000">
              <a:latin typeface="Trebuchet MS"/>
              <a:cs typeface="Trebuchet MS"/>
            </a:endParaRPr>
          </a:p>
          <a:p>
            <a:pPr lvl="1" marL="698500" indent="-229235">
              <a:lnSpc>
                <a:spcPts val="3829"/>
              </a:lnSpc>
              <a:buFont typeface="Arial"/>
              <a:buChar char="•"/>
              <a:tabLst>
                <a:tab pos="699135" algn="l"/>
              </a:tabLst>
            </a:pPr>
            <a:r>
              <a:rPr dirty="0" sz="3600" spc="-200">
                <a:solidFill>
                  <a:srgbClr val="0070B8"/>
                </a:solidFill>
                <a:latin typeface="Trebuchet MS"/>
                <a:cs typeface="Trebuchet MS"/>
              </a:rPr>
              <a:t>Large</a:t>
            </a:r>
            <a:r>
              <a:rPr dirty="0" sz="3600" spc="-2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600" spc="-140">
                <a:solidFill>
                  <a:srgbClr val="0070B8"/>
                </a:solidFill>
                <a:latin typeface="Trebuchet MS"/>
                <a:cs typeface="Trebuchet MS"/>
              </a:rPr>
              <a:t>Agencies</a:t>
            </a:r>
            <a:endParaRPr sz="3600">
              <a:latin typeface="Trebuchet MS"/>
              <a:cs typeface="Trebuchet MS"/>
            </a:endParaRPr>
          </a:p>
          <a:p>
            <a:pPr lvl="1" marL="698500" indent="-229235">
              <a:lnSpc>
                <a:spcPts val="4140"/>
              </a:lnSpc>
              <a:buFont typeface="Arial"/>
              <a:buChar char="•"/>
              <a:tabLst>
                <a:tab pos="699135" algn="l"/>
              </a:tabLst>
            </a:pPr>
            <a:r>
              <a:rPr dirty="0" sz="3600" spc="-195">
                <a:solidFill>
                  <a:srgbClr val="0070B8"/>
                </a:solidFill>
                <a:latin typeface="Trebuchet MS"/>
                <a:cs typeface="Trebuchet MS"/>
              </a:rPr>
              <a:t>Federal</a:t>
            </a:r>
            <a:r>
              <a:rPr dirty="0" sz="3600" spc="-30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600" spc="-140">
                <a:solidFill>
                  <a:srgbClr val="0070B8"/>
                </a:solidFill>
                <a:latin typeface="Trebuchet MS"/>
                <a:cs typeface="Trebuchet MS"/>
              </a:rPr>
              <a:t>Agencies</a:t>
            </a:r>
            <a:endParaRPr sz="3600">
              <a:latin typeface="Trebuchet MS"/>
              <a:cs typeface="Trebuchet MS"/>
            </a:endParaRPr>
          </a:p>
          <a:p>
            <a:pPr lvl="2" marL="1155700" indent="-229235">
              <a:lnSpc>
                <a:spcPts val="3704"/>
              </a:lnSpc>
              <a:spcBef>
                <a:spcPts val="2475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3200" spc="-120">
                <a:solidFill>
                  <a:srgbClr val="0070B8"/>
                </a:solidFill>
                <a:latin typeface="Trebuchet MS"/>
                <a:cs typeface="Trebuchet MS"/>
              </a:rPr>
              <a:t>NY </a:t>
            </a:r>
            <a:r>
              <a:rPr dirty="0" sz="3200" spc="-165">
                <a:solidFill>
                  <a:srgbClr val="0070B8"/>
                </a:solidFill>
                <a:latin typeface="Trebuchet MS"/>
                <a:cs typeface="Trebuchet MS"/>
              </a:rPr>
              <a:t>Example </a:t>
            </a:r>
            <a:r>
              <a:rPr dirty="0" sz="3200" spc="42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3200" spc="-6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80">
                <a:solidFill>
                  <a:srgbClr val="0070B8"/>
                </a:solidFill>
                <a:latin typeface="Trebuchet MS"/>
                <a:cs typeface="Trebuchet MS"/>
              </a:rPr>
              <a:t>New </a:t>
            </a:r>
            <a:r>
              <a:rPr dirty="0" sz="3200" spc="-125">
                <a:solidFill>
                  <a:srgbClr val="0070B8"/>
                </a:solidFill>
                <a:latin typeface="Trebuchet MS"/>
                <a:cs typeface="Trebuchet MS"/>
              </a:rPr>
              <a:t>Program</a:t>
            </a:r>
            <a:endParaRPr sz="3200">
              <a:latin typeface="Trebuchet MS"/>
              <a:cs typeface="Trebuchet MS"/>
            </a:endParaRPr>
          </a:p>
          <a:p>
            <a:pPr lvl="2" marL="1155700" indent="-229235">
              <a:lnSpc>
                <a:spcPts val="3704"/>
              </a:lnSpc>
              <a:buFont typeface="Arial"/>
              <a:buChar char="•"/>
              <a:tabLst>
                <a:tab pos="1156335" algn="l"/>
              </a:tabLst>
            </a:pPr>
            <a:r>
              <a:rPr dirty="0" sz="3200" spc="-90">
                <a:solidFill>
                  <a:srgbClr val="0070B8"/>
                </a:solidFill>
                <a:latin typeface="Trebuchet MS"/>
                <a:cs typeface="Trebuchet MS"/>
              </a:rPr>
              <a:t>NC</a:t>
            </a:r>
            <a:r>
              <a:rPr dirty="0" sz="3200" spc="-24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65">
                <a:solidFill>
                  <a:srgbClr val="0070B8"/>
                </a:solidFill>
                <a:latin typeface="Trebuchet MS"/>
                <a:cs typeface="Trebuchet MS"/>
              </a:rPr>
              <a:t>Example</a:t>
            </a:r>
            <a:r>
              <a:rPr dirty="0" sz="3200" spc="-23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42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3200" spc="-23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60">
                <a:solidFill>
                  <a:srgbClr val="0070B8"/>
                </a:solidFill>
                <a:latin typeface="Trebuchet MS"/>
                <a:cs typeface="Trebuchet MS"/>
              </a:rPr>
              <a:t>Grant</a:t>
            </a:r>
            <a:r>
              <a:rPr dirty="0" sz="3200" spc="-23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20">
                <a:solidFill>
                  <a:srgbClr val="0070B8"/>
                </a:solidFill>
                <a:latin typeface="Trebuchet MS"/>
                <a:cs typeface="Trebuchet MS"/>
              </a:rPr>
              <a:t>Funded</a:t>
            </a:r>
            <a:r>
              <a:rPr dirty="0" sz="3200" spc="-23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35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3200" spc="-23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60">
                <a:solidFill>
                  <a:srgbClr val="0070B8"/>
                </a:solidFill>
                <a:latin typeface="Trebuchet MS"/>
                <a:cs typeface="Trebuchet MS"/>
              </a:rPr>
              <a:t>Start</a:t>
            </a:r>
            <a:r>
              <a:rPr dirty="0" sz="3200" spc="-24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3200" spc="-125">
                <a:solidFill>
                  <a:srgbClr val="0070B8"/>
                </a:solidFill>
                <a:latin typeface="Trebuchet MS"/>
                <a:cs typeface="Trebuchet MS"/>
              </a:rPr>
              <a:t>Program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9975" y="228600"/>
            <a:ext cx="7507224" cy="590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74" y="357581"/>
            <a:ext cx="3611879" cy="118427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345" i="1">
                <a:latin typeface="Arial"/>
                <a:cs typeface="Arial"/>
              </a:rPr>
              <a:t>Released </a:t>
            </a:r>
            <a:r>
              <a:rPr dirty="0" sz="4000" spc="-355" i="1">
                <a:latin typeface="Arial"/>
                <a:cs typeface="Arial"/>
              </a:rPr>
              <a:t>by </a:t>
            </a:r>
            <a:r>
              <a:rPr dirty="0" sz="4000" spc="-495" i="1">
                <a:latin typeface="Arial"/>
                <a:cs typeface="Arial"/>
              </a:rPr>
              <a:t>IACP  </a:t>
            </a:r>
            <a:r>
              <a:rPr dirty="0" sz="4000" spc="-200" i="1">
                <a:latin typeface="Arial"/>
                <a:cs typeface="Arial"/>
              </a:rPr>
              <a:t>7 </a:t>
            </a:r>
            <a:r>
              <a:rPr dirty="0" sz="4000" spc="-465" i="1">
                <a:latin typeface="Arial"/>
                <a:cs typeface="Arial"/>
              </a:rPr>
              <a:t>June</a:t>
            </a:r>
            <a:r>
              <a:rPr dirty="0" sz="4000" spc="-225" i="1">
                <a:latin typeface="Arial"/>
                <a:cs typeface="Arial"/>
              </a:rPr>
              <a:t> </a:t>
            </a:r>
            <a:r>
              <a:rPr dirty="0" sz="4000" spc="-200" i="1">
                <a:latin typeface="Arial"/>
                <a:cs typeface="Arial"/>
              </a:rPr>
              <a:t>2023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774" y="2003882"/>
            <a:ext cx="3828415" cy="2830195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75"/>
              </a:spcBef>
            </a:pPr>
            <a:r>
              <a:rPr dirty="0" sz="4000" spc="-20" b="1">
                <a:solidFill>
                  <a:srgbClr val="0070B8"/>
                </a:solidFill>
                <a:latin typeface="Carlito"/>
                <a:cs typeface="Carlito"/>
              </a:rPr>
              <a:t>Law</a:t>
            </a:r>
            <a:r>
              <a:rPr dirty="0" sz="4000" spc="-90" b="1">
                <a:solidFill>
                  <a:srgbClr val="0070B8"/>
                </a:solidFill>
                <a:latin typeface="Carlito"/>
                <a:cs typeface="Carlito"/>
              </a:rPr>
              <a:t> </a:t>
            </a:r>
            <a:r>
              <a:rPr dirty="0" sz="4000" spc="-20" b="1">
                <a:solidFill>
                  <a:srgbClr val="0070B8"/>
                </a:solidFill>
                <a:latin typeface="Carlito"/>
                <a:cs typeface="Carlito"/>
              </a:rPr>
              <a:t>Enforcement-  </a:t>
            </a:r>
            <a:r>
              <a:rPr dirty="0" sz="4000" spc="-5" b="1">
                <a:solidFill>
                  <a:srgbClr val="0070B8"/>
                </a:solidFill>
                <a:latin typeface="Carlito"/>
                <a:cs typeface="Carlito"/>
              </a:rPr>
              <a:t>Based </a:t>
            </a:r>
            <a:r>
              <a:rPr dirty="0" sz="4000" spc="-10" b="1">
                <a:solidFill>
                  <a:srgbClr val="0070B8"/>
                </a:solidFill>
                <a:latin typeface="Carlito"/>
                <a:cs typeface="Carlito"/>
              </a:rPr>
              <a:t>Victim  </a:t>
            </a:r>
            <a:r>
              <a:rPr dirty="0" sz="4000" spc="-5" b="1">
                <a:solidFill>
                  <a:srgbClr val="0070B8"/>
                </a:solidFill>
                <a:latin typeface="Carlito"/>
                <a:cs typeface="Carlito"/>
              </a:rPr>
              <a:t>Services: </a:t>
            </a:r>
            <a:r>
              <a:rPr dirty="0" sz="4000" spc="-390" b="1" i="1">
                <a:solidFill>
                  <a:srgbClr val="0070B8"/>
                </a:solidFill>
                <a:latin typeface="Arial"/>
                <a:cs typeface="Arial"/>
              </a:rPr>
              <a:t>Agency  </a:t>
            </a:r>
            <a:r>
              <a:rPr dirty="0" sz="4000" spc="-250" b="1" i="1">
                <a:solidFill>
                  <a:srgbClr val="0070B8"/>
                </a:solidFill>
                <a:latin typeface="Arial"/>
                <a:cs typeface="Arial"/>
              </a:rPr>
              <a:t>Incorporation </a:t>
            </a:r>
            <a:r>
              <a:rPr dirty="0" sz="4000" spc="-210" b="1" i="1">
                <a:solidFill>
                  <a:srgbClr val="0070B8"/>
                </a:solidFill>
                <a:latin typeface="Arial"/>
                <a:cs typeface="Arial"/>
              </a:rPr>
              <a:t>of  </a:t>
            </a:r>
            <a:r>
              <a:rPr dirty="0" sz="4000" spc="-245" b="1" i="1">
                <a:solidFill>
                  <a:srgbClr val="0070B8"/>
                </a:solidFill>
                <a:latin typeface="Arial"/>
                <a:cs typeface="Arial"/>
              </a:rPr>
              <a:t>Victim</a:t>
            </a:r>
            <a:r>
              <a:rPr dirty="0" sz="4000" spc="-225" b="1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4000" spc="-405" b="1" i="1">
                <a:solidFill>
                  <a:srgbClr val="0070B8"/>
                </a:solidFill>
                <a:latin typeface="Arial"/>
                <a:cs typeface="Arial"/>
              </a:rPr>
              <a:t>Services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774" y="5342026"/>
            <a:ext cx="3985895" cy="607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85"/>
              </a:lnSpc>
              <a:spcBef>
                <a:spcPts val="105"/>
              </a:spcBef>
            </a:pPr>
            <a:r>
              <a:rPr dirty="0" u="heavy" sz="20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AgencyIncorporationofVictimServices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285"/>
              </a:lnSpc>
            </a:pPr>
            <a:r>
              <a:rPr dirty="0" u="heavy" sz="200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.pdf</a:t>
            </a:r>
            <a:r>
              <a:rPr dirty="0" u="heavy" sz="2000" spc="-1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 </a:t>
            </a:r>
            <a:r>
              <a:rPr dirty="0" u="heavy" sz="2000" spc="-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(theiacp.org)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2885" y="682497"/>
            <a:ext cx="19215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VISION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04545" y="1905965"/>
            <a:ext cx="10515600" cy="355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Shaping the Future of the Policing</a:t>
            </a:r>
            <a:r>
              <a:rPr dirty="0" sz="3000" spc="-9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Profession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5"/>
              </a:spcBef>
            </a:pPr>
            <a:r>
              <a:rPr dirty="0" sz="4400" b="1">
                <a:solidFill>
                  <a:srgbClr val="0070B8"/>
                </a:solidFill>
                <a:latin typeface="Arial"/>
                <a:cs typeface="Arial"/>
              </a:rPr>
              <a:t>MISSION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Arial"/>
              <a:cs typeface="Arial"/>
            </a:endParaRPr>
          </a:p>
          <a:p>
            <a:pPr algn="ctr" marL="12065" marR="5080" indent="-635">
              <a:lnSpc>
                <a:spcPts val="3240"/>
              </a:lnSpc>
            </a:pP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The International </a:t>
            </a: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Association of Chiefs of Police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advances </a:t>
            </a: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the  policing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profession through </a:t>
            </a: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advocacy,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research, outreach,</a:t>
            </a:r>
            <a:r>
              <a:rPr dirty="0" sz="3000" spc="-4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and  education.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35989" y="320655"/>
            <a:ext cx="1653328" cy="188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757" y="746201"/>
            <a:ext cx="245935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/>
              <a:t>J</a:t>
            </a:r>
            <a:r>
              <a:rPr dirty="0" spc="5"/>
              <a:t>OIN</a:t>
            </a:r>
            <a:r>
              <a:rPr dirty="0" spc="170"/>
              <a:t> </a:t>
            </a:r>
            <a:r>
              <a:rPr dirty="0" sz="4400" spc="5"/>
              <a:t>N</a:t>
            </a:r>
            <a:r>
              <a:rPr dirty="0" spc="5"/>
              <a:t>OW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76757" y="1625345"/>
            <a:ext cx="10359390" cy="3655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644525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dirty="0" sz="3200">
                <a:solidFill>
                  <a:srgbClr val="0070B8"/>
                </a:solidFill>
                <a:latin typeface="Arial"/>
                <a:cs typeface="Arial"/>
              </a:rPr>
              <a:t>Open to all </a:t>
            </a: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policing </a:t>
            </a:r>
            <a:r>
              <a:rPr dirty="0" sz="3200">
                <a:solidFill>
                  <a:srgbClr val="0070B8"/>
                </a:solidFill>
                <a:latin typeface="Arial"/>
                <a:cs typeface="Arial"/>
              </a:rPr>
              <a:t>professionals </a:t>
            </a: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and those</a:t>
            </a:r>
            <a:r>
              <a:rPr dirty="0" sz="3200" spc="-12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70B8"/>
                </a:solidFill>
                <a:latin typeface="Arial"/>
                <a:cs typeface="Arial"/>
              </a:rPr>
              <a:t>affiliated  </a:t>
            </a:r>
            <a:r>
              <a:rPr dirty="0" sz="3200">
                <a:solidFill>
                  <a:srgbClr val="0070B8"/>
                </a:solidFill>
                <a:latin typeface="Arial"/>
                <a:cs typeface="Arial"/>
              </a:rPr>
              <a:t>with law</a:t>
            </a:r>
            <a:r>
              <a:rPr dirty="0" sz="3200" spc="-2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enforcement</a:t>
            </a:r>
            <a:endParaRPr sz="3200">
              <a:latin typeface="Arial"/>
              <a:cs typeface="Arial"/>
            </a:endParaRPr>
          </a:p>
          <a:p>
            <a:pPr marL="241300" marR="5080" indent="-229235">
              <a:lnSpc>
                <a:spcPct val="90000"/>
              </a:lnSpc>
              <a:spcBef>
                <a:spcPts val="2205"/>
              </a:spcBef>
              <a:buChar char="•"/>
              <a:tabLst>
                <a:tab pos="241935" algn="l"/>
              </a:tabLst>
            </a:pP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Learn more about the benefits </a:t>
            </a:r>
            <a:r>
              <a:rPr dirty="0" sz="3200">
                <a:solidFill>
                  <a:srgbClr val="0070B8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membership </a:t>
            </a:r>
            <a:r>
              <a:rPr dirty="0" sz="3200">
                <a:solidFill>
                  <a:srgbClr val="0070B8"/>
                </a:solidFill>
                <a:latin typeface="Arial"/>
                <a:cs typeface="Arial"/>
              </a:rPr>
              <a:t>by</a:t>
            </a:r>
            <a:r>
              <a:rPr dirty="0" sz="3200" spc="-6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070B8"/>
                </a:solidFill>
                <a:latin typeface="Arial"/>
                <a:cs typeface="Arial"/>
              </a:rPr>
              <a:t>visiting </a:t>
            </a:r>
            <a:r>
              <a:rPr dirty="0" sz="3200">
                <a:solidFill>
                  <a:srgbClr val="DF9B1E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DF9B1E"/>
                </a:solidFill>
                <a:latin typeface="Arial"/>
                <a:cs typeface="Arial"/>
                <a:hlinkClick r:id="rId2"/>
              </a:rPr>
              <a:t>www.theIACP.org/membership </a:t>
            </a: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and join today </a:t>
            </a:r>
            <a:r>
              <a:rPr dirty="0" sz="3200">
                <a:solidFill>
                  <a:srgbClr val="0070B8"/>
                </a:solidFill>
                <a:latin typeface="Arial"/>
                <a:cs typeface="Arial"/>
              </a:rPr>
              <a:t>to </a:t>
            </a: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get  more</a:t>
            </a:r>
            <a:r>
              <a:rPr dirty="0" sz="3200" spc="-2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involved.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35"/>
              </a:spcBef>
              <a:buClr>
                <a:srgbClr val="004689"/>
              </a:buClr>
              <a:buChar char="•"/>
              <a:tabLst>
                <a:tab pos="355600" algn="l"/>
                <a:tab pos="356235" algn="l"/>
              </a:tabLst>
            </a:pP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2023 Annual Conference and</a:t>
            </a:r>
            <a:r>
              <a:rPr dirty="0" sz="3200" spc="-22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70B8"/>
                </a:solidFill>
                <a:latin typeface="Arial"/>
                <a:cs typeface="Arial"/>
              </a:rPr>
              <a:t>Exposition</a:t>
            </a:r>
            <a:endParaRPr sz="3200">
              <a:latin typeface="Arial"/>
              <a:cs typeface="Arial"/>
            </a:endParaRPr>
          </a:p>
          <a:p>
            <a:pPr marL="474345">
              <a:lnSpc>
                <a:spcPct val="100000"/>
              </a:lnSpc>
              <a:spcBef>
                <a:spcPts val="670"/>
              </a:spcBef>
              <a:tabLst>
                <a:tab pos="2526030" algn="l"/>
              </a:tabLst>
            </a:pPr>
            <a:r>
              <a:rPr dirty="0" sz="1900" spc="-5" i="1">
                <a:solidFill>
                  <a:srgbClr val="0070B8"/>
                </a:solidFill>
                <a:latin typeface="Arial"/>
                <a:cs typeface="Arial"/>
              </a:rPr>
              <a:t>San</a:t>
            </a:r>
            <a:r>
              <a:rPr dirty="0" sz="1900" spc="10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70B8"/>
                </a:solidFill>
                <a:latin typeface="Arial"/>
                <a:cs typeface="Arial"/>
              </a:rPr>
              <a:t>Diego,</a:t>
            </a:r>
            <a:r>
              <a:rPr dirty="0" sz="1900" spc="30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70B8"/>
                </a:solidFill>
                <a:latin typeface="Arial"/>
                <a:cs typeface="Arial"/>
              </a:rPr>
              <a:t>CA	October 14-17,</a:t>
            </a:r>
            <a:r>
              <a:rPr dirty="0" sz="1900" spc="40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1900" spc="-5" i="1">
                <a:solidFill>
                  <a:srgbClr val="0070B8"/>
                </a:solidFill>
                <a:latin typeface="Arial"/>
                <a:cs typeface="Arial"/>
              </a:rPr>
              <a:t>2023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0851" y="4750308"/>
            <a:ext cx="1303020" cy="1303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8753" y="116535"/>
            <a:ext cx="4717415" cy="9258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900" i="1">
                <a:latin typeface="Arial"/>
                <a:cs typeface="Arial"/>
              </a:rPr>
              <a:t>THANK</a:t>
            </a:r>
            <a:r>
              <a:rPr dirty="0" sz="5900" spc="-195" i="1">
                <a:latin typeface="Arial"/>
                <a:cs typeface="Arial"/>
              </a:rPr>
              <a:t> </a:t>
            </a:r>
            <a:r>
              <a:rPr dirty="0" sz="5900" i="1">
                <a:latin typeface="Arial"/>
                <a:cs typeface="Arial"/>
              </a:rPr>
              <a:t>YOU!</a:t>
            </a:r>
            <a:endParaRPr sz="5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 indent="1489075">
              <a:lnSpc>
                <a:spcPts val="3460"/>
              </a:lnSpc>
              <a:spcBef>
                <a:spcPts val="535"/>
              </a:spcBef>
            </a:pPr>
            <a:r>
              <a:rPr dirty="0" spc="-5"/>
              <a:t>Chief John Letteney  Thomasville </a:t>
            </a:r>
            <a:r>
              <a:rPr dirty="0"/>
              <a:t>(GA) </a:t>
            </a:r>
            <a:r>
              <a:rPr dirty="0" spc="-5"/>
              <a:t>Police</a:t>
            </a:r>
            <a:r>
              <a:rPr dirty="0" spc="-30"/>
              <a:t> </a:t>
            </a:r>
            <a:r>
              <a:rPr dirty="0" spc="-5"/>
              <a:t>Department</a:t>
            </a:r>
          </a:p>
          <a:p>
            <a:pPr algn="ctr" marL="2540">
              <a:lnSpc>
                <a:spcPts val="3400"/>
              </a:lnSpc>
            </a:pPr>
            <a:r>
              <a:rPr dirty="0" spc="-5" i="1">
                <a:latin typeface="Arial"/>
                <a:cs typeface="Arial"/>
              </a:rPr>
              <a:t>President </a:t>
            </a:r>
            <a:r>
              <a:rPr dirty="0" i="1">
                <a:latin typeface="Arial"/>
                <a:cs typeface="Arial"/>
              </a:rPr>
              <a:t>–</a:t>
            </a:r>
            <a:r>
              <a:rPr dirty="0" spc="-30" i="1">
                <a:latin typeface="Arial"/>
                <a:cs typeface="Arial"/>
              </a:rPr>
              <a:t> </a:t>
            </a:r>
            <a:r>
              <a:rPr dirty="0"/>
              <a:t>IACP</a:t>
            </a:r>
          </a:p>
          <a:p>
            <a:pPr algn="ctr" marL="1174115" marR="1162685">
              <a:lnSpc>
                <a:spcPts val="3460"/>
              </a:lnSpc>
              <a:spcBef>
                <a:spcPts val="2425"/>
              </a:spcBef>
            </a:pPr>
            <a:r>
              <a:rPr dirty="0">
                <a:hlinkClick r:id="rId3"/>
              </a:rPr>
              <a:t>L</a:t>
            </a:r>
            <a:r>
              <a:rPr dirty="0" spc="-10">
                <a:hlinkClick r:id="rId3"/>
              </a:rPr>
              <a:t>e</a:t>
            </a:r>
            <a:r>
              <a:rPr dirty="0">
                <a:hlinkClick r:id="rId3"/>
              </a:rPr>
              <a:t>tt</a:t>
            </a:r>
            <a:r>
              <a:rPr dirty="0" spc="-10">
                <a:hlinkClick r:id="rId3"/>
              </a:rPr>
              <a:t>e</a:t>
            </a:r>
            <a:r>
              <a:rPr dirty="0">
                <a:hlinkClick r:id="rId3"/>
              </a:rPr>
              <a:t>n</a:t>
            </a:r>
            <a:r>
              <a:rPr dirty="0" spc="-10">
                <a:hlinkClick r:id="rId3"/>
              </a:rPr>
              <a:t>e</a:t>
            </a:r>
            <a:r>
              <a:rPr dirty="0">
                <a:hlinkClick r:id="rId3"/>
              </a:rPr>
              <a:t>y@TheI</a:t>
            </a:r>
            <a:r>
              <a:rPr dirty="0" spc="-10">
                <a:hlinkClick r:id="rId3"/>
              </a:rPr>
              <a:t>A</a:t>
            </a:r>
            <a:r>
              <a:rPr dirty="0">
                <a:hlinkClick r:id="rId3"/>
              </a:rPr>
              <a:t>C</a:t>
            </a:r>
            <a:r>
              <a:rPr dirty="0" spc="-409">
                <a:hlinkClick r:id="rId3"/>
              </a:rPr>
              <a:t>P</a:t>
            </a:r>
            <a:r>
              <a:rPr dirty="0">
                <a:hlinkClick r:id="rId3"/>
              </a:rPr>
              <a:t>.org </a:t>
            </a:r>
            <a:r>
              <a:rPr dirty="0"/>
              <a:t> </a:t>
            </a:r>
            <a:r>
              <a:rPr dirty="0" spc="-5"/>
              <a:t>(229)</a:t>
            </a:r>
            <a:r>
              <a:rPr dirty="0" spc="-35"/>
              <a:t> </a:t>
            </a:r>
            <a:r>
              <a:rPr dirty="0" spc="-5"/>
              <a:t>403-2030</a:t>
            </a:r>
          </a:p>
          <a:p>
            <a:pPr algn="ctr">
              <a:lnSpc>
                <a:spcPct val="100000"/>
              </a:lnSpc>
              <a:spcBef>
                <a:spcPts val="1885"/>
              </a:spcBef>
            </a:pPr>
            <a:r>
              <a:rPr dirty="0" u="heavy" sz="36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hlinkClick r:id="rId4"/>
              </a:rPr>
              <a:t>www.theIACP.org/membership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530351" y="365759"/>
            <a:ext cx="1775460" cy="1958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03932" y="5015484"/>
            <a:ext cx="774192" cy="772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74407" y="5015484"/>
            <a:ext cx="801624" cy="801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15043" y="4975859"/>
            <a:ext cx="879348" cy="8793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15043" y="91439"/>
            <a:ext cx="2855976" cy="2446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260095"/>
            <a:ext cx="46266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IACP</a:t>
            </a:r>
            <a:r>
              <a:rPr dirty="0" sz="4400" spc="-130"/>
              <a:t> </a:t>
            </a:r>
            <a:r>
              <a:rPr dirty="0" sz="4400" spc="5"/>
              <a:t>M</a:t>
            </a:r>
            <a:r>
              <a:rPr dirty="0" spc="5"/>
              <a:t>EMBERSHIP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88695" y="836419"/>
            <a:ext cx="11238230" cy="4991735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dirty="0" sz="3600">
                <a:solidFill>
                  <a:srgbClr val="0070B8"/>
                </a:solidFill>
                <a:latin typeface="Arial"/>
                <a:cs typeface="Arial"/>
              </a:rPr>
              <a:t>Over </a:t>
            </a:r>
            <a:r>
              <a:rPr dirty="0" sz="3600" spc="-5">
                <a:solidFill>
                  <a:srgbClr val="0070B8"/>
                </a:solidFill>
                <a:latin typeface="Arial"/>
                <a:cs typeface="Arial"/>
              </a:rPr>
              <a:t>33,000 </a:t>
            </a:r>
            <a:r>
              <a:rPr dirty="0" sz="3600">
                <a:solidFill>
                  <a:srgbClr val="0070B8"/>
                </a:solidFill>
                <a:latin typeface="Arial"/>
                <a:cs typeface="Arial"/>
              </a:rPr>
              <a:t>members </a:t>
            </a:r>
            <a:r>
              <a:rPr dirty="0" sz="3600" spc="-5">
                <a:solidFill>
                  <a:srgbClr val="0070B8"/>
                </a:solidFill>
                <a:latin typeface="Arial"/>
                <a:cs typeface="Arial"/>
              </a:rPr>
              <a:t>in 170</a:t>
            </a:r>
            <a:r>
              <a:rPr dirty="0" sz="3600" spc="-3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0070B8"/>
                </a:solidFill>
                <a:latin typeface="Arial"/>
                <a:cs typeface="Arial"/>
              </a:rPr>
              <a:t>countries</a:t>
            </a:r>
            <a:endParaRPr sz="36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575"/>
              </a:spcBef>
              <a:buClr>
                <a:srgbClr val="004689"/>
              </a:buClr>
              <a:buChar char="•"/>
              <a:tabLst>
                <a:tab pos="698500" algn="l"/>
              </a:tabLst>
            </a:pP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Law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Enforcement</a:t>
            </a:r>
            <a:r>
              <a:rPr dirty="0" sz="3000" spc="-2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Leaders</a:t>
            </a:r>
            <a:endParaRPr sz="3000">
              <a:latin typeface="Arial"/>
              <a:cs typeface="Arial"/>
            </a:endParaRPr>
          </a:p>
          <a:p>
            <a:pPr lvl="1" marL="1155700" indent="-229235">
              <a:lnSpc>
                <a:spcPct val="100000"/>
              </a:lnSpc>
              <a:spcBef>
                <a:spcPts val="360"/>
              </a:spcBef>
              <a:buClr>
                <a:srgbClr val="004689"/>
              </a:buClr>
              <a:buFont typeface="Wingdings"/>
              <a:buChar char=""/>
              <a:tabLst>
                <a:tab pos="1156335" algn="l"/>
              </a:tabLst>
            </a:pP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Federal, State, Local, Tribal, Campus, and special</a:t>
            </a:r>
            <a:r>
              <a:rPr dirty="0" sz="3000" spc="7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agencies</a:t>
            </a:r>
            <a:endParaRPr sz="30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60"/>
              </a:spcBef>
              <a:buClr>
                <a:srgbClr val="004689"/>
              </a:buClr>
              <a:buChar char="•"/>
              <a:tabLst>
                <a:tab pos="698500" algn="l"/>
              </a:tabLst>
            </a:pP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Mid-Level</a:t>
            </a:r>
            <a:r>
              <a:rPr dirty="0" sz="3000" spc="-3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Leaders</a:t>
            </a:r>
            <a:endParaRPr sz="3000">
              <a:latin typeface="Arial"/>
              <a:cs typeface="Arial"/>
            </a:endParaRPr>
          </a:p>
          <a:p>
            <a:pPr lvl="1" marL="1155700" indent="-229235">
              <a:lnSpc>
                <a:spcPct val="100000"/>
              </a:lnSpc>
              <a:spcBef>
                <a:spcPts val="360"/>
              </a:spcBef>
              <a:buClr>
                <a:srgbClr val="004689"/>
              </a:buClr>
              <a:buFont typeface="Wingdings"/>
              <a:buChar char=""/>
              <a:tabLst>
                <a:tab pos="1156335" algn="l"/>
              </a:tabLst>
            </a:pP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Commanders,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Captains, Lieutenants, </a:t>
            </a: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and</a:t>
            </a:r>
            <a:r>
              <a:rPr dirty="0" sz="3000" spc="-7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Sergeants</a:t>
            </a:r>
            <a:endParaRPr sz="30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65"/>
              </a:spcBef>
              <a:buClr>
                <a:srgbClr val="004689"/>
              </a:buClr>
              <a:buChar char="•"/>
              <a:tabLst>
                <a:tab pos="698500" algn="l"/>
              </a:tabLst>
            </a:pP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Line</a:t>
            </a:r>
            <a:r>
              <a:rPr dirty="0" sz="3000" spc="-2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Officers</a:t>
            </a:r>
            <a:endParaRPr sz="30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59"/>
              </a:spcBef>
              <a:buClr>
                <a:srgbClr val="004689"/>
              </a:buClr>
              <a:buChar char="•"/>
              <a:tabLst>
                <a:tab pos="698500" algn="l"/>
              </a:tabLst>
            </a:pP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University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Professors and</a:t>
            </a:r>
            <a:r>
              <a:rPr dirty="0" sz="3000" spc="-4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Students</a:t>
            </a:r>
            <a:endParaRPr sz="30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59"/>
              </a:spcBef>
              <a:buClr>
                <a:srgbClr val="004689"/>
              </a:buClr>
              <a:buChar char="•"/>
              <a:tabLst>
                <a:tab pos="698500" algn="l"/>
              </a:tabLst>
            </a:pP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Private </a:t>
            </a:r>
            <a:r>
              <a:rPr dirty="0" sz="3000" spc="-5">
                <a:solidFill>
                  <a:srgbClr val="0070B8"/>
                </a:solidFill>
                <a:latin typeface="Arial"/>
                <a:cs typeface="Arial"/>
              </a:rPr>
              <a:t>Sector</a:t>
            </a:r>
            <a:r>
              <a:rPr dirty="0" sz="3000" spc="-2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Leaders</a:t>
            </a:r>
            <a:endParaRPr sz="30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60"/>
              </a:spcBef>
              <a:buClr>
                <a:srgbClr val="004689"/>
              </a:buClr>
              <a:buChar char="•"/>
              <a:tabLst>
                <a:tab pos="698500" algn="l"/>
              </a:tabLst>
            </a:pPr>
            <a:r>
              <a:rPr dirty="0" sz="3000">
                <a:solidFill>
                  <a:srgbClr val="0070B8"/>
                </a:solidFill>
                <a:latin typeface="Arial"/>
                <a:cs typeface="Arial"/>
              </a:rPr>
              <a:t>…</a:t>
            </a:r>
            <a:r>
              <a:rPr dirty="0" sz="3000" b="1" i="1">
                <a:solidFill>
                  <a:srgbClr val="0070B8"/>
                </a:solidFill>
                <a:latin typeface="Arial"/>
                <a:cs typeface="Arial"/>
              </a:rPr>
              <a:t>AND </a:t>
            </a:r>
            <a:r>
              <a:rPr dirty="0" sz="3000" spc="-5" b="1" i="1">
                <a:solidFill>
                  <a:srgbClr val="0070B8"/>
                </a:solidFill>
                <a:latin typeface="Arial"/>
                <a:cs typeface="Arial"/>
              </a:rPr>
              <a:t>Victim </a:t>
            </a:r>
            <a:r>
              <a:rPr dirty="0" sz="3000" b="1" i="1">
                <a:solidFill>
                  <a:srgbClr val="0070B8"/>
                </a:solidFill>
                <a:latin typeface="Arial"/>
                <a:cs typeface="Arial"/>
              </a:rPr>
              <a:t>Advocates and Support</a:t>
            </a:r>
            <a:r>
              <a:rPr dirty="0" sz="3000" spc="-60" b="1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3000" b="1" i="1">
                <a:solidFill>
                  <a:srgbClr val="0070B8"/>
                </a:solidFill>
                <a:latin typeface="Arial"/>
                <a:cs typeface="Arial"/>
              </a:rPr>
              <a:t>Professionals!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61347" y="0"/>
            <a:ext cx="1860803" cy="2382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195" y="370458"/>
            <a:ext cx="68599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IACP </a:t>
            </a:r>
            <a:r>
              <a:rPr dirty="0" sz="4400" spc="5"/>
              <a:t>B</a:t>
            </a:r>
            <a:r>
              <a:rPr dirty="0" spc="5"/>
              <a:t>OARD </a:t>
            </a:r>
            <a:r>
              <a:rPr dirty="0" spc="10"/>
              <a:t>OF</a:t>
            </a:r>
            <a:r>
              <a:rPr dirty="0" spc="360"/>
              <a:t> </a:t>
            </a:r>
            <a:r>
              <a:rPr dirty="0" sz="4400"/>
              <a:t>D</a:t>
            </a:r>
            <a:r>
              <a:rPr dirty="0"/>
              <a:t>IRECTORS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39953" y="1351025"/>
            <a:ext cx="11373485" cy="4567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Executive Board – Elected by Membership</a:t>
            </a:r>
            <a:r>
              <a:rPr dirty="0" sz="4000" spc="9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(15)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33 Appointed</a:t>
            </a:r>
            <a:r>
              <a:rPr dirty="0" sz="400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Members</a:t>
            </a:r>
            <a:endParaRPr sz="4000">
              <a:latin typeface="Arial"/>
              <a:cs typeface="Arial"/>
            </a:endParaRPr>
          </a:p>
          <a:p>
            <a:pPr marL="1238250" indent="-311785">
              <a:lnSpc>
                <a:spcPct val="100000"/>
              </a:lnSpc>
              <a:spcBef>
                <a:spcPts val="720"/>
              </a:spcBef>
              <a:buChar char="-"/>
              <a:tabLst>
                <a:tab pos="1238885" algn="l"/>
              </a:tabLst>
            </a:pP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7 are World Regional</a:t>
            </a:r>
            <a:r>
              <a:rPr dirty="0" sz="4000" spc="3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Chairs</a:t>
            </a:r>
            <a:endParaRPr sz="4000">
              <a:latin typeface="Arial"/>
              <a:cs typeface="Arial"/>
            </a:endParaRPr>
          </a:p>
          <a:p>
            <a:pPr marL="1238250" indent="-311785">
              <a:lnSpc>
                <a:spcPct val="100000"/>
              </a:lnSpc>
              <a:spcBef>
                <a:spcPts val="725"/>
              </a:spcBef>
              <a:buChar char="-"/>
              <a:tabLst>
                <a:tab pos="1238885" algn="l"/>
              </a:tabLst>
            </a:pP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Ensures Global</a:t>
            </a:r>
            <a:r>
              <a:rPr dirty="0" sz="4000" spc="2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Representation</a:t>
            </a:r>
            <a:endParaRPr sz="4000">
              <a:latin typeface="Arial"/>
              <a:cs typeface="Arial"/>
            </a:endParaRPr>
          </a:p>
          <a:p>
            <a:pPr marL="12700" marR="5080">
              <a:lnSpc>
                <a:spcPts val="4320"/>
              </a:lnSpc>
              <a:spcBef>
                <a:spcPts val="3544"/>
              </a:spcBef>
            </a:pPr>
            <a:r>
              <a:rPr dirty="0" sz="4000" spc="-5">
                <a:solidFill>
                  <a:srgbClr val="0070B8"/>
                </a:solidFill>
                <a:latin typeface="Arial"/>
                <a:cs typeface="Arial"/>
              </a:rPr>
              <a:t>7 Ex-Officio Members (FBI, DEA, Interpol, Division  Vice-Chairs,</a:t>
            </a:r>
            <a:r>
              <a:rPr dirty="0" sz="4000" spc="1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0070B8"/>
                </a:solidFill>
                <a:latin typeface="Arial"/>
                <a:cs typeface="Arial"/>
              </a:rPr>
              <a:t>etc.)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300" y="259207"/>
            <a:ext cx="58343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70"/>
              <a:t>P</a:t>
            </a:r>
            <a:r>
              <a:rPr dirty="0" spc="-70"/>
              <a:t>ARTICIPATE </a:t>
            </a:r>
            <a:r>
              <a:rPr dirty="0" spc="10"/>
              <a:t>AND</a:t>
            </a:r>
            <a:r>
              <a:rPr dirty="0" spc="335"/>
              <a:t> </a:t>
            </a:r>
            <a:r>
              <a:rPr dirty="0" sz="4400" spc="5"/>
              <a:t>L</a:t>
            </a:r>
            <a:r>
              <a:rPr dirty="0" spc="5"/>
              <a:t>EARN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79195" y="1066927"/>
            <a:ext cx="9646285" cy="4821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04689"/>
              </a:buClr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0070B8"/>
                </a:solidFill>
                <a:latin typeface="Arial"/>
                <a:cs typeface="Arial"/>
              </a:rPr>
              <a:t>9 Policy Councils – Coordination of</a:t>
            </a:r>
            <a:r>
              <a:rPr dirty="0" sz="2200" spc="3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70B8"/>
                </a:solidFill>
                <a:latin typeface="Arial"/>
                <a:cs typeface="Arial"/>
              </a:rPr>
              <a:t>Effort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4689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algn="r" marL="227965" marR="7521575" indent="-227965">
              <a:lnSpc>
                <a:spcPct val="100000"/>
              </a:lnSpc>
              <a:buClr>
                <a:srgbClr val="004689"/>
              </a:buClr>
              <a:buChar char="•"/>
              <a:tabLst>
                <a:tab pos="227965" algn="l"/>
                <a:tab pos="241300" algn="l"/>
              </a:tabLst>
            </a:pPr>
            <a:r>
              <a:rPr dirty="0" sz="2200" spc="-5">
                <a:solidFill>
                  <a:srgbClr val="0070B8"/>
                </a:solidFill>
                <a:latin typeface="Arial"/>
                <a:cs typeface="Arial"/>
              </a:rPr>
              <a:t>27</a:t>
            </a:r>
            <a:r>
              <a:rPr dirty="0" sz="2200" spc="-8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70B8"/>
                </a:solidFill>
                <a:latin typeface="Arial"/>
                <a:cs typeface="Arial"/>
              </a:rPr>
              <a:t>Committees</a:t>
            </a:r>
            <a:endParaRPr sz="2200">
              <a:latin typeface="Arial"/>
              <a:cs typeface="Arial"/>
            </a:endParaRPr>
          </a:p>
          <a:p>
            <a:pPr algn="r" lvl="1" marL="227965" marR="7526655" indent="-227965">
              <a:lnSpc>
                <a:spcPct val="100000"/>
              </a:lnSpc>
              <a:spcBef>
                <a:spcPts val="725"/>
              </a:spcBef>
              <a:buClr>
                <a:srgbClr val="004689"/>
              </a:buClr>
              <a:buChar char="•"/>
              <a:tabLst>
                <a:tab pos="227965" algn="l"/>
                <a:tab pos="228600" algn="l"/>
              </a:tabLst>
            </a:pP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30</a:t>
            </a:r>
            <a:r>
              <a:rPr dirty="0" sz="2000" spc="-9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members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725"/>
              </a:spcBef>
              <a:buClr>
                <a:srgbClr val="004689"/>
              </a:buClr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Minimum of 3 members must be from outside North</a:t>
            </a:r>
            <a:r>
              <a:rPr dirty="0" sz="2000" spc="-215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America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720"/>
              </a:spcBef>
              <a:buClr>
                <a:srgbClr val="004689"/>
              </a:buClr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b="1" i="1">
                <a:solidFill>
                  <a:srgbClr val="0070B8"/>
                </a:solidFill>
                <a:latin typeface="Arial"/>
                <a:cs typeface="Arial"/>
              </a:rPr>
              <a:t>Victim Services</a:t>
            </a:r>
            <a:r>
              <a:rPr dirty="0" sz="2000" spc="-65" b="1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0070B8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4689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004689"/>
              </a:buClr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0070B8"/>
                </a:solidFill>
                <a:latin typeface="Arial"/>
                <a:cs typeface="Arial"/>
              </a:rPr>
              <a:t>22</a:t>
            </a:r>
            <a:r>
              <a:rPr dirty="0" sz="2200" spc="-1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0070B8"/>
                </a:solidFill>
                <a:latin typeface="Arial"/>
                <a:cs typeface="Arial"/>
              </a:rPr>
              <a:t>Sections</a:t>
            </a:r>
            <a:endParaRPr sz="22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730"/>
              </a:spcBef>
              <a:buClr>
                <a:srgbClr val="004689"/>
              </a:buClr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Unlimited number of</a:t>
            </a:r>
            <a:r>
              <a:rPr dirty="0" sz="2000" spc="-6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members</a:t>
            </a:r>
            <a:endParaRPr sz="2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720"/>
              </a:spcBef>
              <a:buClr>
                <a:srgbClr val="004689"/>
              </a:buClr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Elect their own leadership of the</a:t>
            </a:r>
            <a:r>
              <a:rPr dirty="0" sz="2000" spc="-11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Section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4689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lr>
                <a:srgbClr val="004689"/>
              </a:buClr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solidFill>
                  <a:srgbClr val="0070B8"/>
                </a:solidFill>
                <a:latin typeface="Arial"/>
                <a:cs typeface="Arial"/>
              </a:rPr>
              <a:t>4</a:t>
            </a:r>
            <a:r>
              <a:rPr dirty="0" sz="2200" spc="-1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0070B8"/>
                </a:solidFill>
                <a:latin typeface="Arial"/>
                <a:cs typeface="Arial"/>
              </a:rPr>
              <a:t>Divisions</a:t>
            </a:r>
            <a:endParaRPr sz="22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705"/>
              </a:spcBef>
              <a:buClr>
                <a:srgbClr val="004689"/>
              </a:buClr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SACOP, Mid-Sized Agencies, </a:t>
            </a:r>
            <a:r>
              <a:rPr dirty="0" sz="2000" spc="-5">
                <a:solidFill>
                  <a:srgbClr val="0070B8"/>
                </a:solidFill>
                <a:latin typeface="Arial"/>
                <a:cs typeface="Arial"/>
              </a:rPr>
              <a:t>State </a:t>
            </a: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and Provincial Police, International</a:t>
            </a:r>
            <a:r>
              <a:rPr dirty="0" sz="2000" spc="-130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70B8"/>
                </a:solidFill>
                <a:latin typeface="Arial"/>
                <a:cs typeface="Arial"/>
              </a:rPr>
              <a:t>Policing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53628" y="509016"/>
            <a:ext cx="3005328" cy="4585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"/>
              <a:t>G</a:t>
            </a:r>
            <a:r>
              <a:rPr dirty="0" spc="5"/>
              <a:t>LOBAL </a:t>
            </a:r>
            <a:r>
              <a:rPr dirty="0" sz="4400" spc="5"/>
              <a:t>P</a:t>
            </a:r>
            <a:r>
              <a:rPr dirty="0" spc="5"/>
              <a:t>OLICING</a:t>
            </a:r>
            <a:r>
              <a:rPr dirty="0" spc="409"/>
              <a:t> </a:t>
            </a:r>
            <a:r>
              <a:rPr dirty="0" sz="4400" spc="-20"/>
              <a:t>I</a:t>
            </a:r>
            <a:r>
              <a:rPr dirty="0" spc="-20"/>
              <a:t>NITIATIVES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96646" y="811733"/>
            <a:ext cx="11240770" cy="504698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70485" marR="5080">
              <a:lnSpc>
                <a:spcPct val="80000"/>
              </a:lnSpc>
              <a:spcBef>
                <a:spcPts val="750"/>
              </a:spcBef>
            </a:pPr>
            <a:r>
              <a:rPr dirty="0" sz="2700" spc="-80">
                <a:solidFill>
                  <a:srgbClr val="0070B8"/>
                </a:solidFill>
                <a:latin typeface="Trebuchet MS"/>
                <a:cs typeface="Trebuchet MS"/>
              </a:rPr>
              <a:t>During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the </a:t>
            </a: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past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several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 </a:t>
            </a:r>
            <a:r>
              <a:rPr dirty="0" sz="2700" spc="-155">
                <a:solidFill>
                  <a:srgbClr val="0070B8"/>
                </a:solidFill>
                <a:latin typeface="Trebuchet MS"/>
                <a:cs typeface="Trebuchet MS"/>
              </a:rPr>
              <a:t>years,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the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IACP </a:t>
            </a:r>
            <a:r>
              <a:rPr dirty="0" sz="2700" spc="-95">
                <a:solidFill>
                  <a:srgbClr val="0070B8"/>
                </a:solidFill>
                <a:latin typeface="Trebuchet MS"/>
                <a:cs typeface="Trebuchet MS"/>
              </a:rPr>
              <a:t>Board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Directors </a:t>
            </a:r>
            <a:r>
              <a:rPr dirty="0" sz="2700" spc="-80">
                <a:solidFill>
                  <a:srgbClr val="0070B8"/>
                </a:solidFill>
                <a:latin typeface="Trebuchet MS"/>
                <a:cs typeface="Trebuchet MS"/>
              </a:rPr>
              <a:t>has </a:t>
            </a:r>
            <a:r>
              <a:rPr dirty="0" sz="2700" spc="-95">
                <a:solidFill>
                  <a:srgbClr val="0070B8"/>
                </a:solidFill>
                <a:latin typeface="Trebuchet MS"/>
                <a:cs typeface="Trebuchet MS"/>
              </a:rPr>
              <a:t>supported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the  </a:t>
            </a:r>
            <a:r>
              <a:rPr dirty="0" sz="2700" spc="-90">
                <a:solidFill>
                  <a:srgbClr val="0070B8"/>
                </a:solidFill>
                <a:latin typeface="Trebuchet MS"/>
                <a:cs typeface="Trebuchet MS"/>
              </a:rPr>
              <a:t>vision </a:t>
            </a: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to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advance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the policing </a:t>
            </a:r>
            <a:r>
              <a:rPr dirty="0" sz="2700" spc="-100">
                <a:solidFill>
                  <a:srgbClr val="0070B8"/>
                </a:solidFill>
                <a:latin typeface="Trebuchet MS"/>
                <a:cs typeface="Trebuchet MS"/>
              </a:rPr>
              <a:t>profession </a:t>
            </a:r>
            <a:r>
              <a:rPr dirty="0" sz="2700" spc="-45">
                <a:solidFill>
                  <a:srgbClr val="0070B8"/>
                </a:solidFill>
                <a:latin typeface="Trebuchet MS"/>
                <a:cs typeface="Trebuchet MS"/>
              </a:rPr>
              <a:t>on </a:t>
            </a: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a truly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international </a:t>
            </a:r>
            <a:r>
              <a:rPr dirty="0" sz="2700" spc="-170">
                <a:solidFill>
                  <a:srgbClr val="0070B8"/>
                </a:solidFill>
                <a:latin typeface="Trebuchet MS"/>
                <a:cs typeface="Trebuchet MS"/>
              </a:rPr>
              <a:t>scale. </a:t>
            </a: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This 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enhanced </a:t>
            </a: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focus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included </a:t>
            </a:r>
            <a:r>
              <a:rPr dirty="0" sz="2700" spc="-95">
                <a:solidFill>
                  <a:srgbClr val="0070B8"/>
                </a:solidFill>
                <a:latin typeface="Trebuchet MS"/>
                <a:cs typeface="Trebuchet MS"/>
              </a:rPr>
              <a:t>an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investment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in </a:t>
            </a: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a </a:t>
            </a:r>
            <a:r>
              <a:rPr dirty="0" sz="2700" spc="-140">
                <a:solidFill>
                  <a:srgbClr val="0070B8"/>
                </a:solidFill>
                <a:latin typeface="Trebuchet MS"/>
                <a:cs typeface="Trebuchet MS"/>
              </a:rPr>
              <a:t>staffing </a:t>
            </a: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prioritizing </a:t>
            </a:r>
            <a:r>
              <a:rPr dirty="0" sz="2700" spc="-90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700" spc="-3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highlighting  global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initiatives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in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700" spc="-6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50">
                <a:solidFill>
                  <a:srgbClr val="0070B8"/>
                </a:solidFill>
                <a:latin typeface="Trebuchet MS"/>
                <a:cs typeface="Trebuchet MS"/>
              </a:rPr>
              <a:t>IACP’s strategic </a:t>
            </a:r>
            <a:r>
              <a:rPr dirty="0" sz="2700" spc="-160">
                <a:solidFill>
                  <a:srgbClr val="0070B8"/>
                </a:solidFill>
                <a:latin typeface="Trebuchet MS"/>
                <a:cs typeface="Trebuchet MS"/>
              </a:rPr>
              <a:t>plan.</a:t>
            </a:r>
            <a:endParaRPr sz="2700">
              <a:latin typeface="Trebuchet MS"/>
              <a:cs typeface="Trebuchet MS"/>
            </a:endParaRPr>
          </a:p>
          <a:p>
            <a:pPr marL="358140" indent="-346075">
              <a:lnSpc>
                <a:spcPts val="2915"/>
              </a:lnSpc>
              <a:spcBef>
                <a:spcPts val="1945"/>
              </a:spcBef>
              <a:buChar char="•"/>
              <a:tabLst>
                <a:tab pos="358140" algn="l"/>
                <a:tab pos="358775" algn="l"/>
              </a:tabLst>
            </a:pPr>
            <a:r>
              <a:rPr dirty="0" sz="2700" spc="-95">
                <a:solidFill>
                  <a:srgbClr val="0070B8"/>
                </a:solidFill>
                <a:latin typeface="Trebuchet MS"/>
                <a:cs typeface="Trebuchet MS"/>
              </a:rPr>
              <a:t>Bloomberg </a:t>
            </a: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Initiative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for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Global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Road</a:t>
            </a:r>
            <a:r>
              <a:rPr dirty="0" sz="2700" spc="-5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Safety</a:t>
            </a:r>
            <a:endParaRPr sz="2700">
              <a:latin typeface="Trebuchet MS"/>
              <a:cs typeface="Trebuchet MS"/>
            </a:endParaRPr>
          </a:p>
          <a:p>
            <a:pPr marL="358140" indent="-346075">
              <a:lnSpc>
                <a:spcPts val="2590"/>
              </a:lnSpc>
              <a:buChar char="•"/>
              <a:tabLst>
                <a:tab pos="358140" algn="l"/>
                <a:tab pos="358775" algn="l"/>
              </a:tabLst>
            </a:pP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Global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Road</a:t>
            </a:r>
            <a:r>
              <a:rPr dirty="0" sz="27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Safety</a:t>
            </a:r>
            <a:r>
              <a:rPr dirty="0" sz="2700" spc="-2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Leadership</a:t>
            </a:r>
            <a:r>
              <a:rPr dirty="0" sz="27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0">
                <a:solidFill>
                  <a:srgbClr val="0070B8"/>
                </a:solidFill>
                <a:latin typeface="Trebuchet MS"/>
                <a:cs typeface="Trebuchet MS"/>
              </a:rPr>
              <a:t>Course</a:t>
            </a:r>
            <a:r>
              <a:rPr dirty="0" sz="2700" spc="-2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65">
                <a:solidFill>
                  <a:srgbClr val="0070B8"/>
                </a:solidFill>
                <a:latin typeface="Trebuchet MS"/>
                <a:cs typeface="Trebuchet MS"/>
              </a:rPr>
              <a:t>-</a:t>
            </a:r>
            <a:r>
              <a:rPr dirty="0" sz="27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Kenya</a:t>
            </a:r>
            <a:endParaRPr sz="2700">
              <a:latin typeface="Trebuchet MS"/>
              <a:cs typeface="Trebuchet MS"/>
            </a:endParaRPr>
          </a:p>
          <a:p>
            <a:pPr marL="358140" indent="-346075">
              <a:lnSpc>
                <a:spcPts val="2590"/>
              </a:lnSpc>
              <a:buFont typeface="Trebuchet MS"/>
              <a:buChar char="•"/>
              <a:tabLst>
                <a:tab pos="358140" algn="l"/>
                <a:tab pos="358775" algn="l"/>
              </a:tabLst>
            </a:pPr>
            <a:r>
              <a:rPr dirty="0" sz="2700" spc="-90" b="1" i="1">
                <a:solidFill>
                  <a:srgbClr val="0070B8"/>
                </a:solidFill>
                <a:latin typeface="Arial"/>
                <a:cs typeface="Arial"/>
              </a:rPr>
              <a:t>Migrant </a:t>
            </a:r>
            <a:r>
              <a:rPr dirty="0" sz="2700" spc="-229" b="1" i="1">
                <a:solidFill>
                  <a:srgbClr val="0070B8"/>
                </a:solidFill>
                <a:latin typeface="Arial"/>
                <a:cs typeface="Arial"/>
              </a:rPr>
              <a:t>Smuggling </a:t>
            </a:r>
            <a:r>
              <a:rPr dirty="0" sz="2700" spc="-175" b="1" i="1">
                <a:solidFill>
                  <a:srgbClr val="0070B8"/>
                </a:solidFill>
                <a:latin typeface="Arial"/>
                <a:cs typeface="Arial"/>
              </a:rPr>
              <a:t>Operations, etc</a:t>
            </a:r>
            <a:r>
              <a:rPr dirty="0" sz="2700" spc="-175" i="1">
                <a:solidFill>
                  <a:srgbClr val="0070B8"/>
                </a:solidFill>
                <a:latin typeface="Arial"/>
                <a:cs typeface="Arial"/>
              </a:rPr>
              <a:t>. </a:t>
            </a:r>
            <a:r>
              <a:rPr dirty="0" sz="2700" i="1">
                <a:solidFill>
                  <a:srgbClr val="0070B8"/>
                </a:solidFill>
                <a:latin typeface="Carlito"/>
                <a:cs typeface="Carlito"/>
              </a:rPr>
              <a:t>– </a:t>
            </a:r>
            <a:r>
              <a:rPr dirty="0" sz="2700" spc="-204" b="1" i="1">
                <a:solidFill>
                  <a:srgbClr val="0070B8"/>
                </a:solidFill>
                <a:latin typeface="Arial"/>
                <a:cs typeface="Arial"/>
              </a:rPr>
              <a:t>Dominican</a:t>
            </a:r>
            <a:r>
              <a:rPr dirty="0" sz="2700" spc="-20" b="1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700" spc="-240" b="1" i="1">
                <a:solidFill>
                  <a:srgbClr val="0070B8"/>
                </a:solidFill>
                <a:latin typeface="Arial"/>
                <a:cs typeface="Arial"/>
              </a:rPr>
              <a:t>Republic</a:t>
            </a:r>
            <a:endParaRPr sz="2700">
              <a:latin typeface="Arial"/>
              <a:cs typeface="Arial"/>
            </a:endParaRPr>
          </a:p>
          <a:p>
            <a:pPr marL="358140" indent="-346075">
              <a:lnSpc>
                <a:spcPts val="2590"/>
              </a:lnSpc>
              <a:buChar char="•"/>
              <a:tabLst>
                <a:tab pos="358140" algn="l"/>
                <a:tab pos="358775" algn="l"/>
              </a:tabLst>
            </a:pPr>
            <a:r>
              <a:rPr dirty="0" sz="2700" spc="-150">
                <a:solidFill>
                  <a:srgbClr val="0070B8"/>
                </a:solidFill>
                <a:latin typeface="Trebuchet MS"/>
                <a:cs typeface="Trebuchet MS"/>
              </a:rPr>
              <a:t>IACP/UAE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Academy</a:t>
            </a:r>
            <a:r>
              <a:rPr dirty="0" sz="2700" spc="-2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Exchange</a:t>
            </a:r>
            <a:endParaRPr sz="2700">
              <a:latin typeface="Trebuchet MS"/>
              <a:cs typeface="Trebuchet MS"/>
            </a:endParaRPr>
          </a:p>
          <a:p>
            <a:pPr marL="358140" indent="-346075">
              <a:lnSpc>
                <a:spcPts val="2595"/>
              </a:lnSpc>
              <a:buChar char="•"/>
              <a:tabLst>
                <a:tab pos="358140" algn="l"/>
                <a:tab pos="358775" algn="l"/>
              </a:tabLst>
            </a:pP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ANZPAA</a:t>
            </a:r>
            <a:r>
              <a:rPr dirty="0" sz="2700" spc="-18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Conference</a:t>
            </a:r>
            <a:r>
              <a:rPr dirty="0" sz="27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90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Visit</a:t>
            </a:r>
            <a:r>
              <a:rPr dirty="0" sz="2700" spc="-2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Australia</a:t>
            </a:r>
            <a:endParaRPr sz="2700">
              <a:latin typeface="Trebuchet MS"/>
              <a:cs typeface="Trebuchet MS"/>
            </a:endParaRPr>
          </a:p>
          <a:p>
            <a:pPr marL="358140" indent="-346075">
              <a:lnSpc>
                <a:spcPts val="2595"/>
              </a:lnSpc>
              <a:buChar char="•"/>
              <a:tabLst>
                <a:tab pos="358140" algn="l"/>
                <a:tab pos="358775" algn="l"/>
              </a:tabLst>
            </a:pP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Delegation Visit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40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Kyrgyzstan</a:t>
            </a:r>
            <a:endParaRPr sz="2700">
              <a:latin typeface="Trebuchet MS"/>
              <a:cs typeface="Trebuchet MS"/>
            </a:endParaRPr>
          </a:p>
          <a:p>
            <a:pPr marL="358140" indent="-346075">
              <a:lnSpc>
                <a:spcPts val="2590"/>
              </a:lnSpc>
              <a:buFont typeface="Trebuchet MS"/>
              <a:buChar char="•"/>
              <a:tabLst>
                <a:tab pos="358140" algn="l"/>
                <a:tab pos="358775" algn="l"/>
              </a:tabLst>
            </a:pPr>
            <a:r>
              <a:rPr dirty="0" sz="2700" spc="-195" b="1" i="1">
                <a:solidFill>
                  <a:srgbClr val="0070B8"/>
                </a:solidFill>
                <a:latin typeface="Arial"/>
                <a:cs typeface="Arial"/>
              </a:rPr>
              <a:t>Roundtable </a:t>
            </a:r>
            <a:r>
              <a:rPr dirty="0" sz="2700" spc="-229" b="1" i="1">
                <a:solidFill>
                  <a:srgbClr val="0070B8"/>
                </a:solidFill>
                <a:latin typeface="Arial"/>
                <a:cs typeface="Arial"/>
              </a:rPr>
              <a:t>on </a:t>
            </a:r>
            <a:r>
              <a:rPr dirty="0" sz="2700" spc="-235" b="1" i="1">
                <a:solidFill>
                  <a:srgbClr val="0070B8"/>
                </a:solidFill>
                <a:latin typeface="Arial"/>
                <a:cs typeface="Arial"/>
              </a:rPr>
              <a:t>Police </a:t>
            </a:r>
            <a:r>
              <a:rPr dirty="0" sz="2700" spc="-170" b="1" i="1">
                <a:solidFill>
                  <a:srgbClr val="0070B8"/>
                </a:solidFill>
                <a:latin typeface="Arial"/>
                <a:cs typeface="Arial"/>
              </a:rPr>
              <a:t>Cultural </a:t>
            </a:r>
            <a:r>
              <a:rPr dirty="0" sz="2700" spc="-180" b="1" i="1">
                <a:solidFill>
                  <a:srgbClr val="0070B8"/>
                </a:solidFill>
                <a:latin typeface="Arial"/>
                <a:cs typeface="Arial"/>
              </a:rPr>
              <a:t>Transformation </a:t>
            </a:r>
            <a:r>
              <a:rPr dirty="0" sz="2700" i="1">
                <a:solidFill>
                  <a:srgbClr val="0070B8"/>
                </a:solidFill>
                <a:latin typeface="Carlito"/>
                <a:cs typeface="Carlito"/>
              </a:rPr>
              <a:t>–</a:t>
            </a:r>
            <a:r>
              <a:rPr dirty="0" sz="2700" spc="305" i="1">
                <a:solidFill>
                  <a:srgbClr val="0070B8"/>
                </a:solidFill>
                <a:latin typeface="Carlito"/>
                <a:cs typeface="Carlito"/>
              </a:rPr>
              <a:t> </a:t>
            </a:r>
            <a:r>
              <a:rPr dirty="0" sz="2700" spc="-95" b="1" i="1">
                <a:solidFill>
                  <a:srgbClr val="0070B8"/>
                </a:solidFill>
                <a:latin typeface="Arial"/>
                <a:cs typeface="Arial"/>
              </a:rPr>
              <a:t>Ireland/Scotland/Malta</a:t>
            </a:r>
            <a:endParaRPr sz="2700">
              <a:latin typeface="Arial"/>
              <a:cs typeface="Arial"/>
            </a:endParaRPr>
          </a:p>
          <a:p>
            <a:pPr marL="358140" indent="-346075">
              <a:lnSpc>
                <a:spcPts val="2590"/>
              </a:lnSpc>
              <a:buChar char="•"/>
              <a:tabLst>
                <a:tab pos="358140" algn="l"/>
                <a:tab pos="358775" algn="l"/>
              </a:tabLst>
            </a:pPr>
            <a:r>
              <a:rPr dirty="0" sz="2700" spc="-85">
                <a:solidFill>
                  <a:srgbClr val="0070B8"/>
                </a:solidFill>
                <a:latin typeface="Trebuchet MS"/>
                <a:cs typeface="Trebuchet MS"/>
              </a:rPr>
              <a:t>World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Police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Summit </a:t>
            </a:r>
            <a:r>
              <a:rPr dirty="0" sz="2700" spc="-165">
                <a:solidFill>
                  <a:srgbClr val="0070B8"/>
                </a:solidFill>
                <a:latin typeface="Trebuchet MS"/>
                <a:cs typeface="Trebuchet MS"/>
              </a:rPr>
              <a:t>-</a:t>
            </a:r>
            <a:r>
              <a:rPr dirty="0" sz="2700" spc="-5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90">
                <a:solidFill>
                  <a:srgbClr val="0070B8"/>
                </a:solidFill>
                <a:latin typeface="Trebuchet MS"/>
                <a:cs typeface="Trebuchet MS"/>
              </a:rPr>
              <a:t>Dubai</a:t>
            </a:r>
            <a:endParaRPr sz="2700">
              <a:latin typeface="Trebuchet MS"/>
              <a:cs typeface="Trebuchet MS"/>
            </a:endParaRPr>
          </a:p>
          <a:p>
            <a:pPr marL="358140" indent="-346075">
              <a:lnSpc>
                <a:spcPts val="2590"/>
              </a:lnSpc>
              <a:buFont typeface="Trebuchet MS"/>
              <a:buChar char="•"/>
              <a:tabLst>
                <a:tab pos="358140" algn="l"/>
                <a:tab pos="358775" algn="l"/>
              </a:tabLst>
            </a:pPr>
            <a:r>
              <a:rPr dirty="0" sz="2700" spc="-225" b="1" i="1">
                <a:solidFill>
                  <a:srgbClr val="0070B8"/>
                </a:solidFill>
                <a:latin typeface="Arial"/>
                <a:cs typeface="Arial"/>
              </a:rPr>
              <a:t>Domestic </a:t>
            </a:r>
            <a:r>
              <a:rPr dirty="0" sz="2700" spc="-175" b="1" i="1">
                <a:solidFill>
                  <a:srgbClr val="0070B8"/>
                </a:solidFill>
                <a:latin typeface="Arial"/>
                <a:cs typeface="Arial"/>
              </a:rPr>
              <a:t>and </a:t>
            </a:r>
            <a:r>
              <a:rPr dirty="0" sz="2700" spc="-180" b="1" i="1">
                <a:solidFill>
                  <a:srgbClr val="0070B8"/>
                </a:solidFill>
                <a:latin typeface="Arial"/>
                <a:cs typeface="Arial"/>
              </a:rPr>
              <a:t>Sexual/Gender </a:t>
            </a:r>
            <a:r>
              <a:rPr dirty="0" sz="2700" spc="-270" b="1" i="1">
                <a:solidFill>
                  <a:srgbClr val="0070B8"/>
                </a:solidFill>
                <a:latin typeface="Arial"/>
                <a:cs typeface="Arial"/>
              </a:rPr>
              <a:t>Based </a:t>
            </a:r>
            <a:r>
              <a:rPr dirty="0" sz="2700" spc="-200" b="1" i="1">
                <a:solidFill>
                  <a:srgbClr val="0070B8"/>
                </a:solidFill>
                <a:latin typeface="Arial"/>
                <a:cs typeface="Arial"/>
              </a:rPr>
              <a:t>Violence </a:t>
            </a:r>
            <a:r>
              <a:rPr dirty="0" sz="2700" spc="-155" b="1" i="1">
                <a:solidFill>
                  <a:srgbClr val="0070B8"/>
                </a:solidFill>
                <a:latin typeface="Arial"/>
                <a:cs typeface="Arial"/>
              </a:rPr>
              <a:t>Investigation </a:t>
            </a:r>
            <a:r>
              <a:rPr dirty="0" sz="2700" spc="-185" b="1" i="1">
                <a:solidFill>
                  <a:srgbClr val="0070B8"/>
                </a:solidFill>
                <a:latin typeface="Arial"/>
                <a:cs typeface="Arial"/>
              </a:rPr>
              <a:t>Training </a:t>
            </a:r>
            <a:r>
              <a:rPr dirty="0" sz="2700" spc="-75" b="1" i="1">
                <a:solidFill>
                  <a:srgbClr val="0070B8"/>
                </a:solidFill>
                <a:latin typeface="Arial"/>
                <a:cs typeface="Arial"/>
              </a:rPr>
              <a:t>-</a:t>
            </a:r>
            <a:r>
              <a:rPr dirty="0" sz="2700" spc="170" b="1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700" spc="-140" b="1" i="1">
                <a:solidFill>
                  <a:srgbClr val="0070B8"/>
                </a:solidFill>
                <a:latin typeface="Arial"/>
                <a:cs typeface="Arial"/>
              </a:rPr>
              <a:t>Nigeria</a:t>
            </a:r>
            <a:endParaRPr sz="2700">
              <a:latin typeface="Arial"/>
              <a:cs typeface="Arial"/>
            </a:endParaRPr>
          </a:p>
          <a:p>
            <a:pPr marL="358140" indent="-346075">
              <a:lnSpc>
                <a:spcPts val="2915"/>
              </a:lnSpc>
              <a:buChar char="•"/>
              <a:tabLst>
                <a:tab pos="358140" algn="l"/>
                <a:tab pos="358775" algn="l"/>
              </a:tabLst>
            </a:pPr>
            <a:r>
              <a:rPr dirty="0" sz="2700" spc="-225" b="1" i="1">
                <a:solidFill>
                  <a:srgbClr val="0070B8"/>
                </a:solidFill>
                <a:latin typeface="Arial"/>
                <a:cs typeface="Arial"/>
              </a:rPr>
              <a:t>Law </a:t>
            </a:r>
            <a:r>
              <a:rPr dirty="0" sz="2700" spc="-215" b="1" i="1">
                <a:solidFill>
                  <a:srgbClr val="0070B8"/>
                </a:solidFill>
                <a:latin typeface="Arial"/>
                <a:cs typeface="Arial"/>
              </a:rPr>
              <a:t>Enforcement </a:t>
            </a:r>
            <a:r>
              <a:rPr dirty="0" sz="2700" spc="-185" b="1" i="1">
                <a:solidFill>
                  <a:srgbClr val="0070B8"/>
                </a:solidFill>
                <a:latin typeface="Arial"/>
                <a:cs typeface="Arial"/>
              </a:rPr>
              <a:t>Partnership </a:t>
            </a:r>
            <a:r>
              <a:rPr dirty="0" sz="2700" spc="-95" b="1" i="1">
                <a:solidFill>
                  <a:srgbClr val="0070B8"/>
                </a:solidFill>
                <a:latin typeface="Arial"/>
                <a:cs typeface="Arial"/>
              </a:rPr>
              <a:t>with </a:t>
            </a:r>
            <a:r>
              <a:rPr dirty="0" sz="2700" spc="-240" b="1" i="1">
                <a:solidFill>
                  <a:srgbClr val="0070B8"/>
                </a:solidFill>
                <a:latin typeface="Arial"/>
                <a:cs typeface="Arial"/>
              </a:rPr>
              <a:t>Women’s </a:t>
            </a:r>
            <a:r>
              <a:rPr dirty="0" sz="2700" spc="-280" b="1" i="1">
                <a:solidFill>
                  <a:srgbClr val="0070B8"/>
                </a:solidFill>
                <a:latin typeface="Arial"/>
                <a:cs typeface="Arial"/>
              </a:rPr>
              <a:t>Justice </a:t>
            </a:r>
            <a:r>
              <a:rPr dirty="0" sz="2700" spc="-240" b="1" i="1">
                <a:solidFill>
                  <a:srgbClr val="0070B8"/>
                </a:solidFill>
                <a:latin typeface="Arial"/>
                <a:cs typeface="Arial"/>
              </a:rPr>
              <a:t>Centers </a:t>
            </a:r>
            <a:r>
              <a:rPr dirty="0" sz="2700" spc="-75" b="1" i="1">
                <a:solidFill>
                  <a:srgbClr val="0070B8"/>
                </a:solidFill>
                <a:latin typeface="Arial"/>
                <a:cs typeface="Arial"/>
              </a:rPr>
              <a:t>-</a:t>
            </a:r>
            <a:r>
              <a:rPr dirty="0" sz="2700" spc="260" b="1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700" spc="-190" b="1" i="1">
                <a:solidFill>
                  <a:srgbClr val="0070B8"/>
                </a:solidFill>
                <a:latin typeface="Arial"/>
                <a:cs typeface="Arial"/>
              </a:rPr>
              <a:t>Mexico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"/>
              <a:t>G</a:t>
            </a:r>
            <a:r>
              <a:rPr dirty="0" spc="5"/>
              <a:t>LOBAL </a:t>
            </a:r>
            <a:r>
              <a:rPr dirty="0" sz="4400" spc="5"/>
              <a:t>P</a:t>
            </a:r>
            <a:r>
              <a:rPr dirty="0" spc="5"/>
              <a:t>OLICING</a:t>
            </a:r>
            <a:r>
              <a:rPr dirty="0" spc="409"/>
              <a:t> </a:t>
            </a:r>
            <a:r>
              <a:rPr dirty="0" sz="4400" spc="-20"/>
              <a:t>I</a:t>
            </a:r>
            <a:r>
              <a:rPr dirty="0" spc="-20"/>
              <a:t>NITIATIVES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4558" y="852373"/>
            <a:ext cx="10902315" cy="4758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100"/>
              </a:spcBef>
            </a:pP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Current </a:t>
            </a:r>
            <a:r>
              <a:rPr dirty="0" sz="2700" spc="-45">
                <a:solidFill>
                  <a:srgbClr val="0070B8"/>
                </a:solidFill>
                <a:latin typeface="Trebuchet MS"/>
                <a:cs typeface="Trebuchet MS"/>
              </a:rPr>
              <a:t>Memorandums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 Understanding</a:t>
            </a:r>
            <a:r>
              <a:rPr dirty="0" sz="2700" spc="-58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(MOU):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Canadian</a:t>
            </a:r>
            <a:r>
              <a:rPr dirty="0" sz="27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95">
                <a:solidFill>
                  <a:srgbClr val="0070B8"/>
                </a:solidFill>
                <a:latin typeface="Trebuchet MS"/>
                <a:cs typeface="Trebuchet MS"/>
              </a:rPr>
              <a:t>Association</a:t>
            </a:r>
            <a:r>
              <a:rPr dirty="0" sz="2700" spc="-229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Chiefs</a:t>
            </a:r>
            <a:r>
              <a:rPr dirty="0" sz="27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7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Police</a:t>
            </a:r>
            <a:r>
              <a:rPr dirty="0" sz="27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50">
                <a:solidFill>
                  <a:srgbClr val="0070B8"/>
                </a:solidFill>
                <a:latin typeface="Trebuchet MS"/>
                <a:cs typeface="Trebuchet MS"/>
              </a:rPr>
              <a:t>(CACP)</a:t>
            </a:r>
            <a:r>
              <a:rPr dirty="0" sz="27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2022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RoadPol </a:t>
            </a:r>
            <a:r>
              <a:rPr dirty="0" sz="2700" spc="-165">
                <a:solidFill>
                  <a:srgbClr val="0070B8"/>
                </a:solidFill>
                <a:latin typeface="Trebuchet MS"/>
                <a:cs typeface="Trebuchet MS"/>
              </a:rPr>
              <a:t>-</a:t>
            </a:r>
            <a:r>
              <a:rPr dirty="0" sz="2700" spc="-2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2022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Interpol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3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2022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110">
                <a:solidFill>
                  <a:srgbClr val="0070B8"/>
                </a:solidFill>
                <a:latin typeface="Trebuchet MS"/>
                <a:cs typeface="Trebuchet MS"/>
              </a:rPr>
              <a:t>United </a:t>
            </a:r>
            <a:r>
              <a:rPr dirty="0" sz="2700" spc="-85">
                <a:solidFill>
                  <a:srgbClr val="0070B8"/>
                </a:solidFill>
                <a:latin typeface="Trebuchet MS"/>
                <a:cs typeface="Trebuchet MS"/>
              </a:rPr>
              <a:t>Nations</a:t>
            </a:r>
            <a:r>
              <a:rPr dirty="0" sz="2700" spc="-6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Road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Safety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Collaboration </a:t>
            </a:r>
            <a:r>
              <a:rPr dirty="0" sz="2700" i="1">
                <a:solidFill>
                  <a:srgbClr val="0070B8"/>
                </a:solidFill>
                <a:latin typeface="Carlito"/>
                <a:cs typeface="Carlito"/>
              </a:rPr>
              <a:t>–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2021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95">
                <a:solidFill>
                  <a:srgbClr val="0070B8"/>
                </a:solidFill>
                <a:latin typeface="Trebuchet MS"/>
                <a:cs typeface="Trebuchet MS"/>
              </a:rPr>
              <a:t>Association</a:t>
            </a:r>
            <a:r>
              <a:rPr dirty="0" sz="2700" spc="-2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7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Caribbean</a:t>
            </a:r>
            <a:r>
              <a:rPr dirty="0" sz="27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Chiefs</a:t>
            </a:r>
            <a:r>
              <a:rPr dirty="0" sz="27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Police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50">
                <a:solidFill>
                  <a:srgbClr val="0070B8"/>
                </a:solidFill>
                <a:latin typeface="Trebuchet MS"/>
                <a:cs typeface="Trebuchet MS"/>
              </a:rPr>
              <a:t>(ACCP)</a:t>
            </a:r>
            <a:r>
              <a:rPr dirty="0" sz="27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2020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150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7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10">
                <a:solidFill>
                  <a:srgbClr val="0070B8"/>
                </a:solidFill>
                <a:latin typeface="Trebuchet MS"/>
                <a:cs typeface="Trebuchet MS"/>
              </a:rPr>
              <a:t>Cooperation</a:t>
            </a:r>
            <a:r>
              <a:rPr dirty="0" sz="27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Council</a:t>
            </a:r>
            <a:r>
              <a:rPr dirty="0" sz="27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for</a:t>
            </a:r>
            <a:r>
              <a:rPr dirty="0" sz="27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7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Arab</a:t>
            </a:r>
            <a:r>
              <a:rPr dirty="0" sz="27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States</a:t>
            </a:r>
            <a:r>
              <a:rPr dirty="0" sz="27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7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20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7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Gulf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55">
                <a:solidFill>
                  <a:srgbClr val="0070B8"/>
                </a:solidFill>
                <a:latin typeface="Trebuchet MS"/>
                <a:cs typeface="Trebuchet MS"/>
              </a:rPr>
              <a:t>(GCCPOL)</a:t>
            </a:r>
            <a:r>
              <a:rPr dirty="0" sz="2700" spc="-1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2019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Ministry</a:t>
            </a:r>
            <a:r>
              <a:rPr dirty="0" sz="27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7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60">
                <a:solidFill>
                  <a:srgbClr val="0070B8"/>
                </a:solidFill>
                <a:latin typeface="Trebuchet MS"/>
                <a:cs typeface="Trebuchet MS"/>
              </a:rPr>
              <a:t>Interior,</a:t>
            </a:r>
            <a:r>
              <a:rPr dirty="0" sz="2700" spc="-22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10">
                <a:solidFill>
                  <a:srgbClr val="0070B8"/>
                </a:solidFill>
                <a:latin typeface="Trebuchet MS"/>
                <a:cs typeface="Trebuchet MS"/>
              </a:rPr>
              <a:t>United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Arab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Emirates</a:t>
            </a:r>
            <a:r>
              <a:rPr dirty="0" sz="27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2019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170">
                <a:solidFill>
                  <a:srgbClr val="0070B8"/>
                </a:solidFill>
                <a:latin typeface="Trebuchet MS"/>
                <a:cs typeface="Trebuchet MS"/>
              </a:rPr>
              <a:t>Pacific</a:t>
            </a:r>
            <a:r>
              <a:rPr dirty="0" sz="27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85">
                <a:solidFill>
                  <a:srgbClr val="0070B8"/>
                </a:solidFill>
                <a:latin typeface="Trebuchet MS"/>
                <a:cs typeface="Trebuchet MS"/>
              </a:rPr>
              <a:t>Islands</a:t>
            </a:r>
            <a:r>
              <a:rPr dirty="0" sz="2700" spc="-2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Chiefs</a:t>
            </a:r>
            <a:r>
              <a:rPr dirty="0" sz="2700" spc="-229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7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Police</a:t>
            </a:r>
            <a:r>
              <a:rPr dirty="0" sz="27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40">
                <a:solidFill>
                  <a:srgbClr val="0070B8"/>
                </a:solidFill>
                <a:latin typeface="Trebuchet MS"/>
                <a:cs typeface="Trebuchet MS"/>
              </a:rPr>
              <a:t>(PICP)</a:t>
            </a:r>
            <a:r>
              <a:rPr dirty="0" sz="27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5">
                <a:solidFill>
                  <a:srgbClr val="0070B8"/>
                </a:solidFill>
                <a:latin typeface="Trebuchet MS"/>
                <a:cs typeface="Trebuchet MS"/>
              </a:rPr>
              <a:t>2019</a:t>
            </a:r>
            <a:endParaRPr sz="2700">
              <a:latin typeface="Trebuchet MS"/>
              <a:cs typeface="Trebuchet MS"/>
            </a:endParaRPr>
          </a:p>
          <a:p>
            <a:pPr lvl="1" marL="805180" indent="-205104">
              <a:lnSpc>
                <a:spcPts val="2755"/>
              </a:lnSpc>
              <a:buChar char="•"/>
              <a:tabLst>
                <a:tab pos="805815" algn="l"/>
              </a:tabLst>
            </a:pPr>
            <a:r>
              <a:rPr dirty="0" sz="2700" spc="-100">
                <a:solidFill>
                  <a:srgbClr val="0070B8"/>
                </a:solidFill>
                <a:latin typeface="Trebuchet MS"/>
                <a:cs typeface="Trebuchet MS"/>
              </a:rPr>
              <a:t>Europol </a:t>
            </a:r>
            <a:r>
              <a:rPr dirty="0" sz="2700" spc="350">
                <a:solidFill>
                  <a:srgbClr val="0070B8"/>
                </a:solidFill>
                <a:latin typeface="Trebuchet MS"/>
                <a:cs typeface="Trebuchet MS"/>
              </a:rPr>
              <a:t>–</a:t>
            </a:r>
            <a:r>
              <a:rPr dirty="0" sz="2700" spc="-3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50">
                <a:solidFill>
                  <a:srgbClr val="0070B8"/>
                </a:solidFill>
                <a:latin typeface="Trebuchet MS"/>
                <a:cs typeface="Trebuchet MS"/>
              </a:rPr>
              <a:t>2014</a:t>
            </a:r>
            <a:endParaRPr sz="2700">
              <a:latin typeface="Trebuchet MS"/>
              <a:cs typeface="Trebuchet MS"/>
            </a:endParaRPr>
          </a:p>
          <a:p>
            <a:pPr marL="12700">
              <a:lnSpc>
                <a:spcPts val="2755"/>
              </a:lnSpc>
              <a:spcBef>
                <a:spcPts val="1295"/>
              </a:spcBef>
            </a:pP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Offices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145">
                <a:solidFill>
                  <a:srgbClr val="0070B8"/>
                </a:solidFill>
                <a:latin typeface="Trebuchet MS"/>
                <a:cs typeface="Trebuchet MS"/>
              </a:rPr>
              <a:t>Alexandria, </a:t>
            </a:r>
            <a:r>
              <a:rPr dirty="0" sz="2700" spc="-110">
                <a:solidFill>
                  <a:srgbClr val="0070B8"/>
                </a:solidFill>
                <a:latin typeface="Trebuchet MS"/>
                <a:cs typeface="Trebuchet MS"/>
              </a:rPr>
              <a:t>VA</a:t>
            </a:r>
            <a:r>
              <a:rPr dirty="0" sz="2700" spc="-27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25">
                <a:solidFill>
                  <a:srgbClr val="0070B8"/>
                </a:solidFill>
                <a:latin typeface="Trebuchet MS"/>
                <a:cs typeface="Trebuchet MS"/>
              </a:rPr>
              <a:t>(Headquarters)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60">
                <a:solidFill>
                  <a:srgbClr val="0070B8"/>
                </a:solidFill>
                <a:latin typeface="Trebuchet MS"/>
                <a:cs typeface="Trebuchet MS"/>
              </a:rPr>
              <a:t>Abu </a:t>
            </a: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Dhabi,</a:t>
            </a:r>
            <a:r>
              <a:rPr dirty="0" sz="2700" spc="-3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85">
                <a:solidFill>
                  <a:srgbClr val="0070B8"/>
                </a:solidFill>
                <a:latin typeface="Trebuchet MS"/>
                <a:cs typeface="Trebuchet MS"/>
              </a:rPr>
              <a:t>UAE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270"/>
              </a:lnSpc>
              <a:buChar char="•"/>
              <a:tabLst>
                <a:tab pos="805815" algn="l"/>
              </a:tabLst>
            </a:pPr>
            <a:r>
              <a:rPr dirty="0" sz="2700" spc="-135">
                <a:solidFill>
                  <a:srgbClr val="0070B8"/>
                </a:solidFill>
                <a:latin typeface="Trebuchet MS"/>
                <a:cs typeface="Trebuchet MS"/>
              </a:rPr>
              <a:t>Seoul, </a:t>
            </a:r>
            <a:r>
              <a:rPr dirty="0" sz="2700" spc="-80">
                <a:solidFill>
                  <a:srgbClr val="0070B8"/>
                </a:solidFill>
                <a:latin typeface="Trebuchet MS"/>
                <a:cs typeface="Trebuchet MS"/>
              </a:rPr>
              <a:t>South</a:t>
            </a:r>
            <a:r>
              <a:rPr dirty="0" sz="2700" spc="-3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30">
                <a:solidFill>
                  <a:srgbClr val="0070B8"/>
                </a:solidFill>
                <a:latin typeface="Trebuchet MS"/>
                <a:cs typeface="Trebuchet MS"/>
              </a:rPr>
              <a:t>Korea</a:t>
            </a:r>
            <a:endParaRPr sz="2700">
              <a:latin typeface="Trebuchet MS"/>
              <a:cs typeface="Trebuchet MS"/>
            </a:endParaRPr>
          </a:p>
          <a:p>
            <a:pPr marL="805180" indent="-282575">
              <a:lnSpc>
                <a:spcPts val="2755"/>
              </a:lnSpc>
              <a:buChar char="•"/>
              <a:tabLst>
                <a:tab pos="805815" algn="l"/>
              </a:tabLst>
            </a:pPr>
            <a:r>
              <a:rPr dirty="0" sz="2700" spc="-105">
                <a:solidFill>
                  <a:srgbClr val="0070B8"/>
                </a:solidFill>
                <a:latin typeface="Trebuchet MS"/>
                <a:cs typeface="Trebuchet MS"/>
              </a:rPr>
              <a:t>Others </a:t>
            </a:r>
            <a:r>
              <a:rPr dirty="0" sz="2700" spc="-110">
                <a:solidFill>
                  <a:srgbClr val="0070B8"/>
                </a:solidFill>
                <a:latin typeface="Trebuchet MS"/>
                <a:cs typeface="Trebuchet MS"/>
              </a:rPr>
              <a:t>being</a:t>
            </a:r>
            <a:r>
              <a:rPr dirty="0" sz="2700" spc="-33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700" spc="-114">
                <a:solidFill>
                  <a:srgbClr val="0070B8"/>
                </a:solidFill>
                <a:latin typeface="Trebuchet MS"/>
                <a:cs typeface="Trebuchet MS"/>
              </a:rPr>
              <a:t>considered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8028" y="228600"/>
            <a:ext cx="2346960" cy="2132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77171" y="3573779"/>
            <a:ext cx="2337816" cy="2337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91" y="301244"/>
            <a:ext cx="689419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"/>
              <a:t>T</a:t>
            </a:r>
            <a:r>
              <a:rPr dirty="0" spc="5"/>
              <a:t>HE </a:t>
            </a:r>
            <a:r>
              <a:rPr dirty="0" sz="4400"/>
              <a:t>IACP </a:t>
            </a:r>
            <a:r>
              <a:rPr dirty="0" sz="4400" spc="5"/>
              <a:t>H</a:t>
            </a:r>
            <a:r>
              <a:rPr dirty="0" spc="5"/>
              <a:t>AS</a:t>
            </a:r>
            <a:r>
              <a:rPr dirty="0" spc="365"/>
              <a:t> </a:t>
            </a:r>
            <a:r>
              <a:rPr dirty="0" sz="4400" spc="5"/>
              <a:t>P</a:t>
            </a:r>
            <a:r>
              <a:rPr dirty="0" spc="5"/>
              <a:t>RIORITIZED</a:t>
            </a:r>
            <a:r>
              <a:rPr dirty="0" sz="4400" spc="5"/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96646" y="1129106"/>
            <a:ext cx="11334750" cy="454787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6273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Building</a:t>
            </a:r>
            <a:r>
              <a:rPr dirty="0" sz="2800" spc="-17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55">
                <a:solidFill>
                  <a:srgbClr val="0070B8"/>
                </a:solidFill>
                <a:latin typeface="Trebuchet MS"/>
                <a:cs typeface="Trebuchet MS"/>
              </a:rPr>
              <a:t>capacity</a:t>
            </a:r>
            <a:r>
              <a:rPr dirty="0" sz="2800" spc="-22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8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law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enforcement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agencies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90">
                <a:solidFill>
                  <a:srgbClr val="0070B8"/>
                </a:solidFill>
                <a:latin typeface="Trebuchet MS"/>
                <a:cs typeface="Trebuchet MS"/>
              </a:rPr>
              <a:t>respond</a:t>
            </a:r>
            <a:r>
              <a:rPr dirty="0" sz="28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2800" spc="-21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gender-  </a:t>
            </a:r>
            <a:r>
              <a:rPr dirty="0" sz="2800" spc="-105">
                <a:solidFill>
                  <a:srgbClr val="0070B8"/>
                </a:solidFill>
                <a:latin typeface="Trebuchet MS"/>
                <a:cs typeface="Trebuchet MS"/>
              </a:rPr>
              <a:t>based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violence</a:t>
            </a:r>
            <a:r>
              <a:rPr dirty="0" sz="2800" spc="-30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55">
                <a:solidFill>
                  <a:srgbClr val="0070B8"/>
                </a:solidFill>
                <a:latin typeface="Trebuchet MS"/>
                <a:cs typeface="Trebuchet MS"/>
              </a:rPr>
              <a:t>crimes.</a:t>
            </a:r>
            <a:endParaRPr sz="2800">
              <a:latin typeface="Trebuchet MS"/>
              <a:cs typeface="Trebuchet MS"/>
            </a:endParaRPr>
          </a:p>
          <a:p>
            <a:pPr marL="241300" marR="54229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Raising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awareness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8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importance</a:t>
            </a:r>
            <a:r>
              <a:rPr dirty="0" sz="28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creating</a:t>
            </a:r>
            <a:r>
              <a:rPr dirty="0" sz="28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fundamental</a:t>
            </a:r>
            <a:r>
              <a:rPr dirty="0" sz="2800" spc="-1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changes</a:t>
            </a:r>
            <a:r>
              <a:rPr dirty="0" sz="28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by 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incorporating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a </a:t>
            </a:r>
            <a:r>
              <a:rPr dirty="0" sz="2800" spc="-150">
                <a:solidFill>
                  <a:srgbClr val="0070B8"/>
                </a:solidFill>
                <a:latin typeface="Trebuchet MS"/>
                <a:cs typeface="Trebuchet MS"/>
              </a:rPr>
              <a:t>victim-centered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trauma-informed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approach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while  </a:t>
            </a:r>
            <a:r>
              <a:rPr dirty="0" sz="2800" spc="-105">
                <a:solidFill>
                  <a:srgbClr val="0070B8"/>
                </a:solidFill>
                <a:latin typeface="Trebuchet MS"/>
                <a:cs typeface="Trebuchet MS"/>
              </a:rPr>
              <a:t>holding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offenders</a:t>
            </a:r>
            <a:r>
              <a:rPr dirty="0" sz="2800" spc="-28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55">
                <a:solidFill>
                  <a:srgbClr val="0070B8"/>
                </a:solidFill>
                <a:latin typeface="Trebuchet MS"/>
                <a:cs typeface="Trebuchet MS"/>
              </a:rPr>
              <a:t>accountable.</a:t>
            </a:r>
            <a:endParaRPr sz="2800"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  <a:tab pos="6296025" algn="l"/>
                <a:tab pos="6671945" algn="l"/>
              </a:tabLst>
            </a:pP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Community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trust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 </a:t>
            </a:r>
            <a:r>
              <a:rPr dirty="0" sz="2800" spc="-150">
                <a:solidFill>
                  <a:srgbClr val="0070B8"/>
                </a:solidFill>
                <a:latin typeface="Trebuchet MS"/>
                <a:cs typeface="Trebuchet MS"/>
              </a:rPr>
              <a:t>victim-centered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approaches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in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policing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are  </a:t>
            </a:r>
            <a:r>
              <a:rPr dirty="0" sz="2800" spc="-140">
                <a:solidFill>
                  <a:srgbClr val="0070B8"/>
                </a:solidFill>
                <a:latin typeface="Trebuchet MS"/>
                <a:cs typeface="Trebuchet MS"/>
              </a:rPr>
              <a:t>interconnected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800" spc="-229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mutually</a:t>
            </a:r>
            <a:r>
              <a:rPr dirty="0" sz="2800" spc="-17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50">
                <a:solidFill>
                  <a:srgbClr val="0070B8"/>
                </a:solidFill>
                <a:latin typeface="Trebuchet MS"/>
                <a:cs typeface="Trebuchet MS"/>
              </a:rPr>
              <a:t>reinforcing.	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Establishing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community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trust </a:t>
            </a:r>
            <a:r>
              <a:rPr dirty="0" sz="2800" spc="-100">
                <a:solidFill>
                  <a:srgbClr val="0070B8"/>
                </a:solidFill>
                <a:latin typeface="Trebuchet MS"/>
                <a:cs typeface="Trebuchet MS"/>
              </a:rPr>
              <a:t>is  </a:t>
            </a:r>
            <a:r>
              <a:rPr dirty="0" sz="2800" spc="-155">
                <a:solidFill>
                  <a:srgbClr val="0070B8"/>
                </a:solidFill>
                <a:latin typeface="Trebuchet MS"/>
                <a:cs typeface="Trebuchet MS"/>
              </a:rPr>
              <a:t>crucial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for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implementing </a:t>
            </a:r>
            <a:r>
              <a:rPr dirty="0" sz="2800" spc="-180">
                <a:solidFill>
                  <a:srgbClr val="0070B8"/>
                </a:solidFill>
                <a:latin typeface="Trebuchet MS"/>
                <a:cs typeface="Trebuchet MS"/>
              </a:rPr>
              <a:t>effective </a:t>
            </a:r>
            <a:r>
              <a:rPr dirty="0" sz="2800" spc="-150">
                <a:solidFill>
                  <a:srgbClr val="0070B8"/>
                </a:solidFill>
                <a:latin typeface="Trebuchet MS"/>
                <a:cs typeface="Trebuchet MS"/>
              </a:rPr>
              <a:t>victim-centered </a:t>
            </a:r>
            <a:r>
              <a:rPr dirty="0" sz="2800" spc="-155">
                <a:solidFill>
                  <a:srgbClr val="0070B8"/>
                </a:solidFill>
                <a:latin typeface="Trebuchet MS"/>
                <a:cs typeface="Trebuchet MS"/>
              </a:rPr>
              <a:t>strategies,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while </a:t>
            </a:r>
            <a:r>
              <a:rPr dirty="0" sz="2800" spc="-155">
                <a:solidFill>
                  <a:srgbClr val="0070B8"/>
                </a:solidFill>
                <a:latin typeface="Trebuchet MS"/>
                <a:cs typeface="Trebuchet MS"/>
              </a:rPr>
              <a:t>victim- 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centered</a:t>
            </a:r>
            <a:r>
              <a:rPr dirty="0" sz="28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approaches</a:t>
            </a:r>
            <a:r>
              <a:rPr dirty="0" sz="28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help</a:t>
            </a:r>
            <a:r>
              <a:rPr dirty="0" sz="28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build</a:t>
            </a:r>
            <a:r>
              <a:rPr dirty="0" sz="28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maintain</a:t>
            </a:r>
            <a:r>
              <a:rPr dirty="0" sz="2800" spc="-19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community</a:t>
            </a:r>
            <a:r>
              <a:rPr dirty="0" sz="28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trust</a:t>
            </a:r>
            <a:r>
              <a:rPr dirty="0" sz="2800" spc="-1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by</a:t>
            </a:r>
            <a:r>
              <a:rPr dirty="0" sz="2800" spc="-20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prioritizing 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the </a:t>
            </a:r>
            <a:r>
              <a:rPr dirty="0" sz="2800" spc="-140">
                <a:solidFill>
                  <a:srgbClr val="0070B8"/>
                </a:solidFill>
                <a:latin typeface="Trebuchet MS"/>
                <a:cs typeface="Trebuchet MS"/>
              </a:rPr>
              <a:t>needs,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rights,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well-being</a:t>
            </a:r>
            <a:r>
              <a:rPr dirty="0" sz="2800" spc="-45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800" spc="-21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60">
                <a:solidFill>
                  <a:srgbClr val="0070B8"/>
                </a:solidFill>
                <a:latin typeface="Trebuchet MS"/>
                <a:cs typeface="Trebuchet MS"/>
              </a:rPr>
              <a:t>victims.	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This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symbiotic </a:t>
            </a:r>
            <a:r>
              <a:rPr dirty="0" sz="2800" spc="-120">
                <a:solidFill>
                  <a:srgbClr val="0070B8"/>
                </a:solidFill>
                <a:latin typeface="Trebuchet MS"/>
                <a:cs typeface="Trebuchet MS"/>
              </a:rPr>
              <a:t>relationship </a:t>
            </a:r>
            <a:r>
              <a:rPr dirty="0" sz="2800" spc="-100">
                <a:solidFill>
                  <a:srgbClr val="0070B8"/>
                </a:solidFill>
                <a:latin typeface="Trebuchet MS"/>
                <a:cs typeface="Trebuchet MS"/>
              </a:rPr>
              <a:t>is 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essential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for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creating </a:t>
            </a:r>
            <a:r>
              <a:rPr dirty="0" sz="2800" spc="-215">
                <a:solidFill>
                  <a:srgbClr val="0070B8"/>
                </a:solidFill>
                <a:latin typeface="Trebuchet MS"/>
                <a:cs typeface="Trebuchet MS"/>
              </a:rPr>
              <a:t>safer, </a:t>
            </a:r>
            <a:r>
              <a:rPr dirty="0" sz="2800" spc="-105">
                <a:solidFill>
                  <a:srgbClr val="0070B8"/>
                </a:solidFill>
                <a:latin typeface="Trebuchet MS"/>
                <a:cs typeface="Trebuchet MS"/>
              </a:rPr>
              <a:t>more </a:t>
            </a:r>
            <a:r>
              <a:rPr dirty="0" sz="2800" spc="-110">
                <a:solidFill>
                  <a:srgbClr val="0070B8"/>
                </a:solidFill>
                <a:latin typeface="Trebuchet MS"/>
                <a:cs typeface="Trebuchet MS"/>
              </a:rPr>
              <a:t>supportive</a:t>
            </a:r>
            <a:r>
              <a:rPr dirty="0" sz="2800" spc="-4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communities.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291" y="301244"/>
            <a:ext cx="66122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5"/>
              <a:t>T</a:t>
            </a:r>
            <a:r>
              <a:rPr dirty="0" spc="5"/>
              <a:t>RUST </a:t>
            </a:r>
            <a:r>
              <a:rPr dirty="0" sz="4400" spc="5"/>
              <a:t>B</a:t>
            </a:r>
            <a:r>
              <a:rPr dirty="0" spc="5"/>
              <a:t>UILDING</a:t>
            </a:r>
            <a:r>
              <a:rPr dirty="0" spc="450"/>
              <a:t> </a:t>
            </a:r>
            <a:r>
              <a:rPr dirty="0" sz="4400" spc="-25"/>
              <a:t>C</a:t>
            </a:r>
            <a:r>
              <a:rPr dirty="0" spc="-25"/>
              <a:t>AMPAIGN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4558" y="1092530"/>
            <a:ext cx="11309350" cy="439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dirty="0" sz="2200" spc="-15" i="1">
                <a:solidFill>
                  <a:srgbClr val="0070B8"/>
                </a:solidFill>
                <a:latin typeface="Carlito"/>
                <a:cs typeface="Carlito"/>
              </a:rPr>
              <a:t>“….seeks </a:t>
            </a:r>
            <a:r>
              <a:rPr dirty="0" sz="2200" spc="-20" i="1">
                <a:solidFill>
                  <a:srgbClr val="0070B8"/>
                </a:solidFill>
                <a:latin typeface="Carlito"/>
                <a:cs typeface="Carlito"/>
              </a:rPr>
              <a:t>to </a:t>
            </a:r>
            <a:r>
              <a:rPr dirty="0" sz="2200" spc="-10" i="1">
                <a:solidFill>
                  <a:srgbClr val="0070B8"/>
                </a:solidFill>
                <a:latin typeface="Carlito"/>
                <a:cs typeface="Carlito"/>
              </a:rPr>
              <a:t>enhance trust between </a:t>
            </a:r>
            <a:r>
              <a:rPr dirty="0" sz="2200" spc="-5" i="1">
                <a:solidFill>
                  <a:srgbClr val="0070B8"/>
                </a:solidFill>
                <a:latin typeface="Carlito"/>
                <a:cs typeface="Carlito"/>
              </a:rPr>
              <a:t>a </a:t>
            </a:r>
            <a:r>
              <a:rPr dirty="0" sz="2200" spc="-10" i="1">
                <a:solidFill>
                  <a:srgbClr val="0070B8"/>
                </a:solidFill>
                <a:latin typeface="Carlito"/>
                <a:cs typeface="Carlito"/>
              </a:rPr>
              <a:t>community and </a:t>
            </a:r>
            <a:r>
              <a:rPr dirty="0" sz="2200" spc="-5" i="1">
                <a:solidFill>
                  <a:srgbClr val="0070B8"/>
                </a:solidFill>
                <a:latin typeface="Carlito"/>
                <a:cs typeface="Carlito"/>
              </a:rPr>
              <a:t>their </a:t>
            </a:r>
            <a:r>
              <a:rPr dirty="0" sz="2200" spc="-10" i="1">
                <a:solidFill>
                  <a:srgbClr val="0070B8"/>
                </a:solidFill>
                <a:latin typeface="Carlito"/>
                <a:cs typeface="Carlito"/>
              </a:rPr>
              <a:t>police agency </a:t>
            </a:r>
            <a:r>
              <a:rPr dirty="0" sz="2200" spc="-15" i="1">
                <a:solidFill>
                  <a:srgbClr val="0070B8"/>
                </a:solidFill>
                <a:latin typeface="Carlito"/>
                <a:cs typeface="Carlito"/>
              </a:rPr>
              <a:t>to </a:t>
            </a:r>
            <a:r>
              <a:rPr dirty="0" sz="2200" spc="-10" i="1">
                <a:solidFill>
                  <a:srgbClr val="0070B8"/>
                </a:solidFill>
                <a:latin typeface="Carlito"/>
                <a:cs typeface="Carlito"/>
              </a:rPr>
              <a:t>promote </a:t>
            </a:r>
            <a:r>
              <a:rPr dirty="0" sz="2200" spc="-15" i="1">
                <a:solidFill>
                  <a:srgbClr val="0070B8"/>
                </a:solidFill>
                <a:latin typeface="Carlito"/>
                <a:cs typeface="Carlito"/>
              </a:rPr>
              <a:t>safe,</a:t>
            </a:r>
            <a:r>
              <a:rPr dirty="0" sz="2200" spc="180" i="1">
                <a:solidFill>
                  <a:srgbClr val="0070B8"/>
                </a:solidFill>
                <a:latin typeface="Carlito"/>
                <a:cs typeface="Carlito"/>
              </a:rPr>
              <a:t> </a:t>
            </a:r>
            <a:r>
              <a:rPr dirty="0" sz="2200" spc="-10" i="1">
                <a:solidFill>
                  <a:srgbClr val="0070B8"/>
                </a:solidFill>
                <a:latin typeface="Carlito"/>
                <a:cs typeface="Carlito"/>
              </a:rPr>
              <a:t>effective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ts val="1850"/>
              </a:lnSpc>
            </a:pPr>
            <a:r>
              <a:rPr dirty="0" sz="2200" spc="-65" i="1">
                <a:solidFill>
                  <a:srgbClr val="0070B8"/>
                </a:solidFill>
                <a:latin typeface="Arial"/>
                <a:cs typeface="Arial"/>
              </a:rPr>
              <a:t>interactions </a:t>
            </a:r>
            <a:r>
              <a:rPr dirty="0" sz="2200" spc="-100" i="1">
                <a:solidFill>
                  <a:srgbClr val="0070B8"/>
                </a:solidFill>
                <a:latin typeface="Arial"/>
                <a:cs typeface="Arial"/>
              </a:rPr>
              <a:t>and </a:t>
            </a:r>
            <a:r>
              <a:rPr dirty="0" sz="2200" spc="-135" i="1">
                <a:solidFill>
                  <a:srgbClr val="0070B8"/>
                </a:solidFill>
                <a:latin typeface="Arial"/>
                <a:cs typeface="Arial"/>
              </a:rPr>
              <a:t>ensure </a:t>
            </a:r>
            <a:r>
              <a:rPr dirty="0" sz="2200" spc="-95" i="1">
                <a:solidFill>
                  <a:srgbClr val="0070B8"/>
                </a:solidFill>
                <a:latin typeface="Arial"/>
                <a:cs typeface="Arial"/>
              </a:rPr>
              <a:t>police </a:t>
            </a:r>
            <a:r>
              <a:rPr dirty="0" sz="2200" spc="-140" i="1">
                <a:solidFill>
                  <a:srgbClr val="0070B8"/>
                </a:solidFill>
                <a:latin typeface="Arial"/>
                <a:cs typeface="Arial"/>
              </a:rPr>
              <a:t>agencies </a:t>
            </a:r>
            <a:r>
              <a:rPr dirty="0" sz="2200" spc="-100" i="1">
                <a:solidFill>
                  <a:srgbClr val="0070B8"/>
                </a:solidFill>
                <a:latin typeface="Arial"/>
                <a:cs typeface="Arial"/>
              </a:rPr>
              <a:t>and </a:t>
            </a:r>
            <a:r>
              <a:rPr dirty="0" sz="2200" spc="-95" i="1">
                <a:solidFill>
                  <a:srgbClr val="0070B8"/>
                </a:solidFill>
                <a:latin typeface="Arial"/>
                <a:cs typeface="Arial"/>
              </a:rPr>
              <a:t>communities </a:t>
            </a:r>
            <a:r>
              <a:rPr dirty="0" sz="2200" spc="-125" i="1">
                <a:solidFill>
                  <a:srgbClr val="0070B8"/>
                </a:solidFill>
                <a:latin typeface="Arial"/>
                <a:cs typeface="Arial"/>
              </a:rPr>
              <a:t>have </a:t>
            </a:r>
            <a:r>
              <a:rPr dirty="0" sz="2200" spc="-55" i="1">
                <a:solidFill>
                  <a:srgbClr val="0070B8"/>
                </a:solidFill>
                <a:latin typeface="Arial"/>
                <a:cs typeface="Arial"/>
              </a:rPr>
              <a:t>the </a:t>
            </a:r>
            <a:r>
              <a:rPr dirty="0" sz="2200" spc="-85" i="1">
                <a:solidFill>
                  <a:srgbClr val="0070B8"/>
                </a:solidFill>
                <a:latin typeface="Arial"/>
                <a:cs typeface="Arial"/>
              </a:rPr>
              <a:t>collective capacity </a:t>
            </a:r>
            <a:r>
              <a:rPr dirty="0" sz="2200" spc="-5" i="1">
                <a:solidFill>
                  <a:srgbClr val="0070B8"/>
                </a:solidFill>
                <a:latin typeface="Arial"/>
                <a:cs typeface="Arial"/>
              </a:rPr>
              <a:t>to </a:t>
            </a:r>
            <a:r>
              <a:rPr dirty="0" sz="2200" spc="-85" i="1">
                <a:solidFill>
                  <a:srgbClr val="0070B8"/>
                </a:solidFill>
                <a:latin typeface="Arial"/>
                <a:cs typeface="Arial"/>
              </a:rPr>
              <a:t>prevent</a:t>
            </a:r>
            <a:r>
              <a:rPr dirty="0" sz="2200" spc="-385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200" spc="-100" i="1">
                <a:solidFill>
                  <a:srgbClr val="0070B8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245"/>
              </a:lnSpc>
            </a:pPr>
            <a:r>
              <a:rPr dirty="0" sz="2200" spc="-10" i="1">
                <a:solidFill>
                  <a:srgbClr val="0070B8"/>
                </a:solidFill>
                <a:latin typeface="Carlito"/>
                <a:cs typeface="Carlito"/>
              </a:rPr>
              <a:t>reduce crime, and </a:t>
            </a:r>
            <a:r>
              <a:rPr dirty="0" sz="2200" spc="-20" i="1">
                <a:solidFill>
                  <a:srgbClr val="0070B8"/>
                </a:solidFill>
                <a:latin typeface="Carlito"/>
                <a:cs typeface="Carlito"/>
              </a:rPr>
              <a:t>to </a:t>
            </a:r>
            <a:r>
              <a:rPr dirty="0" sz="2200" spc="-5" i="1">
                <a:solidFill>
                  <a:srgbClr val="0070B8"/>
                </a:solidFill>
                <a:latin typeface="Carlito"/>
                <a:cs typeface="Carlito"/>
              </a:rPr>
              <a:t>improve the overall wellbeing </a:t>
            </a:r>
            <a:r>
              <a:rPr dirty="0" sz="2200" spc="-10" i="1">
                <a:solidFill>
                  <a:srgbClr val="0070B8"/>
                </a:solidFill>
                <a:latin typeface="Carlito"/>
                <a:cs typeface="Carlito"/>
              </a:rPr>
              <a:t>and </a:t>
            </a:r>
            <a:r>
              <a:rPr dirty="0" sz="2200" spc="-5" i="1">
                <a:solidFill>
                  <a:srgbClr val="0070B8"/>
                </a:solidFill>
                <a:latin typeface="Carlito"/>
                <a:cs typeface="Carlito"/>
              </a:rPr>
              <a:t>quality of </a:t>
            </a:r>
            <a:r>
              <a:rPr dirty="0" sz="2200" spc="-15" i="1">
                <a:solidFill>
                  <a:srgbClr val="0070B8"/>
                </a:solidFill>
                <a:latin typeface="Carlito"/>
                <a:cs typeface="Carlito"/>
              </a:rPr>
              <a:t>life for</a:t>
            </a:r>
            <a:r>
              <a:rPr dirty="0" sz="2200" spc="20" i="1">
                <a:solidFill>
                  <a:srgbClr val="0070B8"/>
                </a:solidFill>
                <a:latin typeface="Carlito"/>
                <a:cs typeface="Carlito"/>
              </a:rPr>
              <a:t> </a:t>
            </a:r>
            <a:r>
              <a:rPr dirty="0" sz="2200" spc="-40" i="1">
                <a:solidFill>
                  <a:srgbClr val="0070B8"/>
                </a:solidFill>
                <a:latin typeface="Carlito"/>
                <a:cs typeface="Carlito"/>
              </a:rPr>
              <a:t>all.”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ts val="2245"/>
              </a:lnSpc>
              <a:spcBef>
                <a:spcPts val="1060"/>
              </a:spcBef>
            </a:pPr>
            <a:r>
              <a:rPr dirty="0" sz="2200" spc="-215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20">
                <a:solidFill>
                  <a:srgbClr val="0070B8"/>
                </a:solidFill>
                <a:latin typeface="Trebuchet MS"/>
                <a:cs typeface="Trebuchet MS"/>
              </a:rPr>
              <a:t>join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5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20">
                <a:solidFill>
                  <a:srgbClr val="0070B8"/>
                </a:solidFill>
                <a:latin typeface="Trebuchet MS"/>
                <a:cs typeface="Trebuchet MS"/>
              </a:rPr>
              <a:t>campaign,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10">
                <a:solidFill>
                  <a:srgbClr val="0070B8"/>
                </a:solidFill>
                <a:latin typeface="Trebuchet MS"/>
                <a:cs typeface="Trebuchet MS"/>
              </a:rPr>
              <a:t>police</a:t>
            </a:r>
            <a:r>
              <a:rPr dirty="0" sz="2200" spc="-1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0070B8"/>
                </a:solidFill>
                <a:latin typeface="Trebuchet MS"/>
                <a:cs typeface="Trebuchet MS"/>
              </a:rPr>
              <a:t>agencies</a:t>
            </a:r>
            <a:r>
              <a:rPr dirty="0" sz="2200" spc="-1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80">
                <a:solidFill>
                  <a:srgbClr val="0070B8"/>
                </a:solidFill>
                <a:latin typeface="Trebuchet MS"/>
                <a:cs typeface="Trebuchet MS"/>
              </a:rPr>
              <a:t>must</a:t>
            </a:r>
            <a:r>
              <a:rPr dirty="0" sz="2200" spc="-15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30">
                <a:solidFill>
                  <a:srgbClr val="0070B8"/>
                </a:solidFill>
                <a:latin typeface="Trebuchet MS"/>
                <a:cs typeface="Trebuchet MS"/>
              </a:rPr>
              <a:t>pledge,</a:t>
            </a:r>
            <a:r>
              <a:rPr dirty="0" sz="2200" spc="-1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85">
                <a:solidFill>
                  <a:srgbClr val="0070B8"/>
                </a:solidFill>
                <a:latin typeface="Trebuchet MS"/>
                <a:cs typeface="Trebuchet MS"/>
              </a:rPr>
              <a:t>over</a:t>
            </a:r>
            <a:r>
              <a:rPr dirty="0" sz="2200" spc="-15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200" spc="-1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25">
                <a:solidFill>
                  <a:srgbClr val="0070B8"/>
                </a:solidFill>
                <a:latin typeface="Trebuchet MS"/>
                <a:cs typeface="Trebuchet MS"/>
              </a:rPr>
              <a:t>next</a:t>
            </a:r>
            <a:r>
              <a:rPr dirty="0" sz="2200" spc="-15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45">
                <a:solidFill>
                  <a:srgbClr val="0070B8"/>
                </a:solidFill>
                <a:latin typeface="Trebuchet MS"/>
                <a:cs typeface="Trebuchet MS"/>
              </a:rPr>
              <a:t>36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5">
                <a:solidFill>
                  <a:srgbClr val="0070B8"/>
                </a:solidFill>
                <a:latin typeface="Trebuchet MS"/>
                <a:cs typeface="Trebuchet MS"/>
              </a:rPr>
              <a:t>months,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5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2200" spc="-14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5">
                <a:solidFill>
                  <a:srgbClr val="0070B8"/>
                </a:solidFill>
                <a:latin typeface="Trebuchet MS"/>
                <a:cs typeface="Trebuchet MS"/>
              </a:rPr>
              <a:t>implement</a:t>
            </a:r>
            <a:r>
              <a:rPr dirty="0" sz="2200" spc="-135">
                <a:solidFill>
                  <a:srgbClr val="0070B8"/>
                </a:solidFill>
                <a:latin typeface="Trebuchet MS"/>
                <a:cs typeface="Trebuchet MS"/>
              </a:rPr>
              <a:t> key</a:t>
            </a:r>
            <a:endParaRPr sz="2200">
              <a:latin typeface="Trebuchet MS"/>
              <a:cs typeface="Trebuchet MS"/>
            </a:endParaRPr>
          </a:p>
          <a:p>
            <a:pPr marL="12700" marR="151130">
              <a:lnSpc>
                <a:spcPct val="70000"/>
              </a:lnSpc>
              <a:spcBef>
                <a:spcPts val="395"/>
              </a:spcBef>
            </a:pPr>
            <a:r>
              <a:rPr dirty="0" sz="2200" spc="-105">
                <a:solidFill>
                  <a:srgbClr val="0070B8"/>
                </a:solidFill>
                <a:latin typeface="Trebuchet MS"/>
                <a:cs typeface="Trebuchet MS"/>
              </a:rPr>
              <a:t>policies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7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85">
                <a:solidFill>
                  <a:srgbClr val="0070B8"/>
                </a:solidFill>
                <a:latin typeface="Trebuchet MS"/>
                <a:cs typeface="Trebuchet MS"/>
              </a:rPr>
              <a:t>adopt</a:t>
            </a:r>
            <a:r>
              <a:rPr dirty="0" sz="2200" spc="-1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80">
                <a:solidFill>
                  <a:srgbClr val="0070B8"/>
                </a:solidFill>
                <a:latin typeface="Trebuchet MS"/>
                <a:cs typeface="Trebuchet MS"/>
              </a:rPr>
              <a:t>promising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20">
                <a:solidFill>
                  <a:srgbClr val="0070B8"/>
                </a:solidFill>
                <a:latin typeface="Trebuchet MS"/>
                <a:cs typeface="Trebuchet MS"/>
              </a:rPr>
              <a:t>practices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0">
                <a:solidFill>
                  <a:srgbClr val="0070B8"/>
                </a:solidFill>
                <a:latin typeface="Trebuchet MS"/>
                <a:cs typeface="Trebuchet MS"/>
              </a:rPr>
              <a:t>in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10">
                <a:solidFill>
                  <a:srgbClr val="0070B8"/>
                </a:solidFill>
                <a:latin typeface="Trebuchet MS"/>
                <a:cs typeface="Trebuchet MS"/>
              </a:rPr>
              <a:t>six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35">
                <a:solidFill>
                  <a:srgbClr val="0070B8"/>
                </a:solidFill>
                <a:latin typeface="Trebuchet MS"/>
                <a:cs typeface="Trebuchet MS"/>
              </a:rPr>
              <a:t>key</a:t>
            </a:r>
            <a:r>
              <a:rPr dirty="0" sz="2200" spc="-1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5">
                <a:solidFill>
                  <a:srgbClr val="0070B8"/>
                </a:solidFill>
                <a:latin typeface="Trebuchet MS"/>
                <a:cs typeface="Trebuchet MS"/>
              </a:rPr>
              <a:t>focus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5">
                <a:solidFill>
                  <a:srgbClr val="0070B8"/>
                </a:solidFill>
                <a:latin typeface="Trebuchet MS"/>
                <a:cs typeface="Trebuchet MS"/>
              </a:rPr>
              <a:t>areas</a:t>
            </a:r>
            <a:r>
              <a:rPr dirty="0" sz="2200" spc="-15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20">
                <a:solidFill>
                  <a:srgbClr val="0070B8"/>
                </a:solidFill>
                <a:latin typeface="Trebuchet MS"/>
                <a:cs typeface="Trebuchet MS"/>
              </a:rPr>
              <a:t>that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10">
                <a:solidFill>
                  <a:srgbClr val="0070B8"/>
                </a:solidFill>
                <a:latin typeface="Trebuchet MS"/>
                <a:cs typeface="Trebuchet MS"/>
              </a:rPr>
              <a:t>are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0070B8"/>
                </a:solidFill>
                <a:latin typeface="Trebuchet MS"/>
                <a:cs typeface="Trebuchet MS"/>
              </a:rPr>
              <a:t>essential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5">
                <a:solidFill>
                  <a:srgbClr val="0070B8"/>
                </a:solidFill>
                <a:latin typeface="Trebuchet MS"/>
                <a:cs typeface="Trebuchet MS"/>
              </a:rPr>
              <a:t>to</a:t>
            </a:r>
            <a:r>
              <a:rPr dirty="0" sz="2200" spc="-15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0">
                <a:solidFill>
                  <a:srgbClr val="0070B8"/>
                </a:solidFill>
                <a:latin typeface="Trebuchet MS"/>
                <a:cs typeface="Trebuchet MS"/>
              </a:rPr>
              <a:t>enhance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0070B8"/>
                </a:solidFill>
                <a:latin typeface="Trebuchet MS"/>
                <a:cs typeface="Trebuchet MS"/>
              </a:rPr>
              <a:t>the</a:t>
            </a:r>
            <a:r>
              <a:rPr dirty="0" sz="2200" spc="-15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5">
                <a:solidFill>
                  <a:srgbClr val="0070B8"/>
                </a:solidFill>
                <a:latin typeface="Trebuchet MS"/>
                <a:cs typeface="Trebuchet MS"/>
              </a:rPr>
              <a:t>trust  </a:t>
            </a:r>
            <a:r>
              <a:rPr dirty="0" sz="2200" spc="-7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200" spc="-1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0070B8"/>
                </a:solidFill>
                <a:latin typeface="Trebuchet MS"/>
                <a:cs typeface="Trebuchet MS"/>
              </a:rPr>
              <a:t>collaboration</a:t>
            </a:r>
            <a:r>
              <a:rPr dirty="0" sz="2200" spc="-18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5">
                <a:solidFill>
                  <a:srgbClr val="0070B8"/>
                </a:solidFill>
                <a:latin typeface="Trebuchet MS"/>
                <a:cs typeface="Trebuchet MS"/>
              </a:rPr>
              <a:t>between</a:t>
            </a:r>
            <a:r>
              <a:rPr dirty="0" sz="2200" spc="-1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5">
                <a:solidFill>
                  <a:srgbClr val="0070B8"/>
                </a:solidFill>
                <a:latin typeface="Trebuchet MS"/>
                <a:cs typeface="Trebuchet MS"/>
              </a:rPr>
              <a:t>a</a:t>
            </a:r>
            <a:r>
              <a:rPr dirty="0" sz="2200" spc="-17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10">
                <a:solidFill>
                  <a:srgbClr val="0070B8"/>
                </a:solidFill>
                <a:latin typeface="Trebuchet MS"/>
                <a:cs typeface="Trebuchet MS"/>
              </a:rPr>
              <a:t>police</a:t>
            </a:r>
            <a:r>
              <a:rPr dirty="0" sz="2200" spc="-16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0070B8"/>
                </a:solidFill>
                <a:latin typeface="Trebuchet MS"/>
                <a:cs typeface="Trebuchet MS"/>
              </a:rPr>
              <a:t>department</a:t>
            </a:r>
            <a:r>
              <a:rPr dirty="0" sz="2200" spc="-1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7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200" spc="-18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0">
                <a:solidFill>
                  <a:srgbClr val="0070B8"/>
                </a:solidFill>
                <a:latin typeface="Trebuchet MS"/>
                <a:cs typeface="Trebuchet MS"/>
              </a:rPr>
              <a:t>its</a:t>
            </a:r>
            <a:r>
              <a:rPr dirty="0" sz="2200" spc="-1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25">
                <a:solidFill>
                  <a:srgbClr val="0070B8"/>
                </a:solidFill>
                <a:latin typeface="Trebuchet MS"/>
                <a:cs typeface="Trebuchet MS"/>
              </a:rPr>
              <a:t>community.</a:t>
            </a:r>
            <a:r>
              <a:rPr dirty="0" sz="2200" spc="-14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05">
                <a:solidFill>
                  <a:srgbClr val="0070B8"/>
                </a:solidFill>
                <a:latin typeface="Trebuchet MS"/>
                <a:cs typeface="Trebuchet MS"/>
              </a:rPr>
              <a:t>These</a:t>
            </a:r>
            <a:r>
              <a:rPr dirty="0" sz="2200" spc="-15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35">
                <a:solidFill>
                  <a:srgbClr val="0070B8"/>
                </a:solidFill>
                <a:latin typeface="Trebuchet MS"/>
                <a:cs typeface="Trebuchet MS"/>
              </a:rPr>
              <a:t>key</a:t>
            </a:r>
            <a:r>
              <a:rPr dirty="0" sz="2200" spc="-15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95">
                <a:solidFill>
                  <a:srgbClr val="0070B8"/>
                </a:solidFill>
                <a:latin typeface="Trebuchet MS"/>
                <a:cs typeface="Trebuchet MS"/>
              </a:rPr>
              <a:t>areas</a:t>
            </a:r>
            <a:r>
              <a:rPr dirty="0" sz="2200" spc="-17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200" spc="-140">
                <a:solidFill>
                  <a:srgbClr val="0070B8"/>
                </a:solidFill>
                <a:latin typeface="Trebuchet MS"/>
                <a:cs typeface="Trebuchet MS"/>
              </a:rPr>
              <a:t>are:</a:t>
            </a:r>
            <a:endParaRPr sz="2200">
              <a:latin typeface="Trebuchet MS"/>
              <a:cs typeface="Trebuchet MS"/>
            </a:endParaRPr>
          </a:p>
          <a:p>
            <a:pPr marL="1783714" indent="-349885">
              <a:lnSpc>
                <a:spcPts val="2855"/>
              </a:lnSpc>
              <a:spcBef>
                <a:spcPts val="1335"/>
              </a:spcBef>
              <a:buChar char="•"/>
              <a:tabLst>
                <a:tab pos="1783714" algn="l"/>
                <a:tab pos="1784350" algn="l"/>
              </a:tabLst>
            </a:pP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Bias-Free</a:t>
            </a:r>
            <a:r>
              <a:rPr dirty="0" sz="2800" spc="-204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40">
                <a:solidFill>
                  <a:srgbClr val="0070B8"/>
                </a:solidFill>
                <a:latin typeface="Trebuchet MS"/>
                <a:cs typeface="Trebuchet MS"/>
              </a:rPr>
              <a:t>Policing</a:t>
            </a:r>
            <a:endParaRPr sz="2800">
              <a:latin typeface="Trebuchet MS"/>
              <a:cs typeface="Trebuchet MS"/>
            </a:endParaRPr>
          </a:p>
          <a:p>
            <a:pPr marL="1783714" indent="-349885">
              <a:lnSpc>
                <a:spcPts val="2350"/>
              </a:lnSpc>
              <a:buChar char="•"/>
              <a:tabLst>
                <a:tab pos="1783714" algn="l"/>
                <a:tab pos="1784350" algn="l"/>
              </a:tabLst>
            </a:pPr>
            <a:r>
              <a:rPr dirty="0" sz="2800" spc="-70">
                <a:solidFill>
                  <a:srgbClr val="0070B8"/>
                </a:solidFill>
                <a:latin typeface="Trebuchet MS"/>
                <a:cs typeface="Trebuchet MS"/>
              </a:rPr>
              <a:t>Use </a:t>
            </a:r>
            <a:r>
              <a:rPr dirty="0" sz="2800" spc="-105">
                <a:solidFill>
                  <a:srgbClr val="0070B8"/>
                </a:solidFill>
                <a:latin typeface="Trebuchet MS"/>
                <a:cs typeface="Trebuchet MS"/>
              </a:rPr>
              <a:t>of</a:t>
            </a:r>
            <a:r>
              <a:rPr dirty="0" sz="2800" spc="-3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50">
                <a:solidFill>
                  <a:srgbClr val="0070B8"/>
                </a:solidFill>
                <a:latin typeface="Trebuchet MS"/>
                <a:cs typeface="Trebuchet MS"/>
              </a:rPr>
              <a:t>Force</a:t>
            </a:r>
            <a:endParaRPr sz="2800">
              <a:latin typeface="Trebuchet MS"/>
              <a:cs typeface="Trebuchet MS"/>
            </a:endParaRPr>
          </a:p>
          <a:p>
            <a:pPr marL="1783714" indent="-349885">
              <a:lnSpc>
                <a:spcPts val="2350"/>
              </a:lnSpc>
              <a:buChar char="•"/>
              <a:tabLst>
                <a:tab pos="1783714" algn="l"/>
                <a:tab pos="1784350" algn="l"/>
              </a:tabLst>
            </a:pPr>
            <a:r>
              <a:rPr dirty="0" sz="2800" spc="-135">
                <a:solidFill>
                  <a:srgbClr val="0070B8"/>
                </a:solidFill>
                <a:latin typeface="Trebuchet MS"/>
                <a:cs typeface="Trebuchet MS"/>
              </a:rPr>
              <a:t>Leadership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800" spc="-260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Culture</a:t>
            </a:r>
            <a:endParaRPr sz="2800">
              <a:latin typeface="Trebuchet MS"/>
              <a:cs typeface="Trebuchet MS"/>
            </a:endParaRPr>
          </a:p>
          <a:p>
            <a:pPr marL="1783714" indent="-349885">
              <a:lnSpc>
                <a:spcPts val="2350"/>
              </a:lnSpc>
              <a:buChar char="•"/>
              <a:tabLst>
                <a:tab pos="1783714" algn="l"/>
                <a:tab pos="1784350" algn="l"/>
              </a:tabLst>
            </a:pPr>
            <a:r>
              <a:rPr dirty="0" sz="2800" spc="-155">
                <a:solidFill>
                  <a:srgbClr val="0070B8"/>
                </a:solidFill>
                <a:latin typeface="Trebuchet MS"/>
                <a:cs typeface="Trebuchet MS"/>
              </a:rPr>
              <a:t>Recruitment, </a:t>
            </a:r>
            <a:r>
              <a:rPr dirty="0" sz="2800" spc="-145">
                <a:solidFill>
                  <a:srgbClr val="0070B8"/>
                </a:solidFill>
                <a:latin typeface="Trebuchet MS"/>
                <a:cs typeface="Trebuchet MS"/>
              </a:rPr>
              <a:t>Hiring, </a:t>
            </a:r>
            <a:r>
              <a:rPr dirty="0" sz="2800" spc="-95">
                <a:solidFill>
                  <a:srgbClr val="0070B8"/>
                </a:solidFill>
                <a:latin typeface="Trebuchet MS"/>
                <a:cs typeface="Trebuchet MS"/>
              </a:rPr>
              <a:t>and</a:t>
            </a:r>
            <a:r>
              <a:rPr dirty="0" sz="2800" spc="-27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30">
                <a:solidFill>
                  <a:srgbClr val="0070B8"/>
                </a:solidFill>
                <a:latin typeface="Trebuchet MS"/>
                <a:cs typeface="Trebuchet MS"/>
              </a:rPr>
              <a:t>Retention</a:t>
            </a:r>
            <a:endParaRPr sz="2800">
              <a:latin typeface="Trebuchet MS"/>
              <a:cs typeface="Trebuchet MS"/>
            </a:endParaRPr>
          </a:p>
          <a:p>
            <a:pPr marL="1783714" indent="-349885">
              <a:lnSpc>
                <a:spcPts val="2355"/>
              </a:lnSpc>
              <a:buFont typeface="Trebuchet MS"/>
              <a:buChar char="•"/>
              <a:tabLst>
                <a:tab pos="1783714" algn="l"/>
                <a:tab pos="1784350" algn="l"/>
              </a:tabLst>
            </a:pPr>
            <a:r>
              <a:rPr dirty="0" sz="2800" spc="-175" b="1" i="1">
                <a:solidFill>
                  <a:srgbClr val="0070B8"/>
                </a:solidFill>
                <a:latin typeface="Arial"/>
                <a:cs typeface="Arial"/>
              </a:rPr>
              <a:t>Victim</a:t>
            </a:r>
            <a:r>
              <a:rPr dirty="0" sz="2800" spc="-150" b="1" i="1">
                <a:solidFill>
                  <a:srgbClr val="0070B8"/>
                </a:solidFill>
                <a:latin typeface="Arial"/>
                <a:cs typeface="Arial"/>
              </a:rPr>
              <a:t> </a:t>
            </a:r>
            <a:r>
              <a:rPr dirty="0" sz="2800" spc="-290" b="1" i="1">
                <a:solidFill>
                  <a:srgbClr val="0070B8"/>
                </a:solidFill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marL="1783714" indent="-349885">
              <a:lnSpc>
                <a:spcPts val="2855"/>
              </a:lnSpc>
              <a:buChar char="•"/>
              <a:tabLst>
                <a:tab pos="1783714" algn="l"/>
                <a:tab pos="1784350" algn="l"/>
              </a:tabLst>
            </a:pPr>
            <a:r>
              <a:rPr dirty="0" sz="2800" spc="-114">
                <a:solidFill>
                  <a:srgbClr val="0070B8"/>
                </a:solidFill>
                <a:latin typeface="Trebuchet MS"/>
                <a:cs typeface="Trebuchet MS"/>
              </a:rPr>
              <a:t>Community</a:t>
            </a:r>
            <a:r>
              <a:rPr dirty="0" sz="2800" spc="-195">
                <a:solidFill>
                  <a:srgbClr val="0070B8"/>
                </a:solidFill>
                <a:latin typeface="Trebuchet MS"/>
                <a:cs typeface="Trebuchet MS"/>
              </a:rPr>
              <a:t> </a:t>
            </a:r>
            <a:r>
              <a:rPr dirty="0" sz="2800" spc="-125">
                <a:solidFill>
                  <a:srgbClr val="0070B8"/>
                </a:solidFill>
                <a:latin typeface="Trebuchet MS"/>
                <a:cs typeface="Trebuchet MS"/>
              </a:rPr>
              <a:t>Relations</a:t>
            </a:r>
            <a:endParaRPr sz="28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  <a:spcBef>
                <a:spcPts val="1570"/>
              </a:spcBef>
            </a:pPr>
            <a:r>
              <a:rPr dirty="0" u="heavy" sz="2200" spc="-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IACP</a:t>
            </a:r>
            <a:r>
              <a:rPr dirty="0" u="heavy" sz="2200" spc="-1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13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Trust</a:t>
            </a:r>
            <a:r>
              <a:rPr dirty="0" u="heavy" sz="2200" spc="-1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9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Building</a:t>
            </a:r>
            <a:r>
              <a:rPr dirty="0" u="heavy" sz="2200" spc="-18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9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Campaign</a:t>
            </a:r>
            <a:r>
              <a:rPr dirty="0" u="heavy" sz="22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14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|</a:t>
            </a:r>
            <a:r>
              <a:rPr dirty="0" u="heavy" sz="2200" spc="-16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International</a:t>
            </a:r>
            <a:r>
              <a:rPr dirty="0" u="heavy" sz="22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8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Association</a:t>
            </a:r>
            <a:r>
              <a:rPr dirty="0" u="heavy" sz="2200" spc="-18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of</a:t>
            </a:r>
            <a:r>
              <a:rPr dirty="0" u="heavy" sz="22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1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Chiefs</a:t>
            </a:r>
            <a:r>
              <a:rPr dirty="0" u="heavy" sz="2200" spc="-1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8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of</a:t>
            </a:r>
            <a:r>
              <a:rPr dirty="0" u="heavy" sz="22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1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Police</a:t>
            </a:r>
            <a:r>
              <a:rPr dirty="0" u="heavy" sz="2200" spc="-1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2200" spc="-1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2"/>
              </a:rPr>
              <a:t>(theiacp.org)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2023-06-19T13:44:04Z</dcterms:created>
  <dcterms:modified xsi:type="dcterms:W3CDTF">2023-06-19T13:44:04Z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2023-06-19T00:00:00Z</vt:filetime>
  </property>
</Properties>
</file>