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1" u="sng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5870" y="898016"/>
            <a:ext cx="308025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0129" y="2329434"/>
            <a:ext cx="9111741" cy="291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 u="sng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jpg"/><Relationship Id="rId8" Type="http://schemas.openxmlformats.org/officeDocument/2006/relationships/image" Target="../media/image4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49.jpg"/><Relationship Id="rId8" Type="http://schemas.openxmlformats.org/officeDocument/2006/relationships/image" Target="../media/image55.jpg"/><Relationship Id="rId9" Type="http://schemas.openxmlformats.org/officeDocument/2006/relationships/image" Target="../media/image56.jpg"/><Relationship Id="rId10" Type="http://schemas.openxmlformats.org/officeDocument/2006/relationships/image" Target="../media/image57.jpg"/><Relationship Id="rId11" Type="http://schemas.openxmlformats.org/officeDocument/2006/relationships/image" Target="../media/image58.jpg"/><Relationship Id="rId12" Type="http://schemas.openxmlformats.org/officeDocument/2006/relationships/image" Target="../media/image5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49.jpg"/><Relationship Id="rId8" Type="http://schemas.openxmlformats.org/officeDocument/2006/relationships/image" Target="../media/image60.jpg"/><Relationship Id="rId9" Type="http://schemas.openxmlformats.org/officeDocument/2006/relationships/image" Target="../media/image61.jpg"/><Relationship Id="rId10" Type="http://schemas.openxmlformats.org/officeDocument/2006/relationships/image" Target="../media/image6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.png"/><Relationship Id="rId7" Type="http://schemas.openxmlformats.org/officeDocument/2006/relationships/image" Target="../media/image1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9" Type="http://schemas.openxmlformats.org/officeDocument/2006/relationships/image" Target="../media/image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919" y="1437132"/>
            <a:ext cx="460248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25087" y="1005621"/>
            <a:ext cx="3590863" cy="2029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-6350" y="3422648"/>
            <a:ext cx="12204700" cy="3441700"/>
            <a:chOff x="-6350" y="3422648"/>
            <a:chExt cx="12204700" cy="3441700"/>
          </a:xfrm>
        </p:grpSpPr>
        <p:sp>
          <p:nvSpPr>
            <p:cNvPr id="5" name="object 5"/>
            <p:cNvSpPr/>
            <p:nvPr/>
          </p:nvSpPr>
          <p:spPr>
            <a:xfrm>
              <a:off x="0" y="3428998"/>
              <a:ext cx="12192000" cy="3429000"/>
            </a:xfrm>
            <a:custGeom>
              <a:avLst/>
              <a:gdLst/>
              <a:ahLst/>
              <a:cxnLst/>
              <a:rect l="l" t="t" r="r" b="b"/>
              <a:pathLst>
                <a:path w="12192000" h="3429000">
                  <a:moveTo>
                    <a:pt x="12192000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12192000" y="34289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2A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3428998"/>
              <a:ext cx="12192000" cy="3429000"/>
            </a:xfrm>
            <a:custGeom>
              <a:avLst/>
              <a:gdLst/>
              <a:ahLst/>
              <a:cxnLst/>
              <a:rect l="l" t="t" r="r" b="b"/>
              <a:pathLst>
                <a:path w="12192000" h="3429000">
                  <a:moveTo>
                    <a:pt x="12192000" y="3428999"/>
                  </a:moveTo>
                  <a:lnTo>
                    <a:pt x="12192000" y="0"/>
                  </a:lnTo>
                  <a:lnTo>
                    <a:pt x="0" y="0"/>
                  </a:lnTo>
                  <a:lnTo>
                    <a:pt x="0" y="3428999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568955" y="4131945"/>
            <a:ext cx="704723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25">
                <a:solidFill>
                  <a:srgbClr val="FFFFFF"/>
                </a:solidFill>
                <a:latin typeface="Arial"/>
                <a:cs typeface="Arial"/>
              </a:rPr>
              <a:t>Safeguarding </a:t>
            </a:r>
            <a:r>
              <a:rPr dirty="0" sz="3200" spc="-200">
                <a:solidFill>
                  <a:srgbClr val="FFFFFF"/>
                </a:solidFill>
                <a:latin typeface="Arial"/>
                <a:cs typeface="Arial"/>
              </a:rPr>
              <a:t>Freedom </a:t>
            </a:r>
            <a:r>
              <a:rPr dirty="0" sz="3200" spc="-3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200" spc="-190">
                <a:solidFill>
                  <a:srgbClr val="FFFFFF"/>
                </a:solidFill>
                <a:latin typeface="Arial"/>
                <a:cs typeface="Arial"/>
              </a:rPr>
              <a:t>Religion </a:t>
            </a:r>
            <a:r>
              <a:rPr dirty="0" sz="3200" spc="-6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200" spc="-5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10">
                <a:solidFill>
                  <a:srgbClr val="FFFFFF"/>
                </a:solidFill>
                <a:latin typeface="Arial"/>
                <a:cs typeface="Arial"/>
              </a:rPr>
              <a:t>Europe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8723" y="4872304"/>
            <a:ext cx="3644900" cy="145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-229">
                <a:solidFill>
                  <a:srgbClr val="FFFFFF"/>
                </a:solidFill>
                <a:latin typeface="Arial"/>
                <a:cs typeface="Arial"/>
              </a:rPr>
              <a:t>#VSEAC2023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Berlin,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June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baseline="25641" sz="1950" spc="-3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baseline="25641" sz="19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algn="ctr" marL="4445">
              <a:lnSpc>
                <a:spcPts val="2050"/>
              </a:lnSpc>
            </a:pP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Elie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90">
                <a:solidFill>
                  <a:srgbClr val="FFFFFF"/>
                </a:solidFill>
                <a:latin typeface="Arial"/>
                <a:cs typeface="Arial"/>
              </a:rPr>
              <a:t>Kagan</a:t>
            </a:r>
            <a:endParaRPr sz="1800">
              <a:latin typeface="Arial"/>
              <a:cs typeface="Arial"/>
            </a:endParaRPr>
          </a:p>
          <a:p>
            <a:pPr algn="ctr" marL="575945" marR="561975">
              <a:lnSpc>
                <a:spcPts val="1939"/>
              </a:lnSpc>
              <a:spcBef>
                <a:spcPts val="14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Head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Crisis</a:t>
            </a:r>
            <a:r>
              <a:rPr dirty="0" sz="1800" spc="-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Management  </a:t>
            </a:r>
            <a:r>
              <a:rPr dirty="0" sz="1800" spc="-325">
                <a:solidFill>
                  <a:srgbClr val="FFFFFF"/>
                </a:solidFill>
                <a:latin typeface="Arial"/>
                <a:cs typeface="Arial"/>
              </a:rPr>
              <a:t>SACC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35">
                <a:solidFill>
                  <a:srgbClr val="FFFFFF"/>
                </a:solidFill>
                <a:latin typeface="Arial"/>
                <a:cs typeface="Arial"/>
              </a:rPr>
              <a:t>EJC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47570"/>
          </a:xfrm>
          <a:custGeom>
            <a:avLst/>
            <a:gdLst/>
            <a:ahLst/>
            <a:cxnLst/>
            <a:rect l="l" t="t" r="r" b="b"/>
            <a:pathLst>
              <a:path w="12192000" h="2147570">
                <a:moveTo>
                  <a:pt x="12192000" y="0"/>
                </a:moveTo>
                <a:lnTo>
                  <a:pt x="0" y="0"/>
                </a:lnTo>
                <a:lnTo>
                  <a:pt x="0" y="2147316"/>
                </a:lnTo>
                <a:lnTo>
                  <a:pt x="12192000" y="2147316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8313" y="350647"/>
            <a:ext cx="61182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10">
                <a:solidFill>
                  <a:srgbClr val="FFC000"/>
                </a:solidFill>
              </a:rPr>
              <a:t>S</a:t>
            </a:r>
            <a:r>
              <a:rPr dirty="0" sz="2800" spc="-210">
                <a:solidFill>
                  <a:srgbClr val="003399"/>
                </a:solidFill>
              </a:rPr>
              <a:t>afer </a:t>
            </a:r>
            <a:r>
              <a:rPr dirty="0" sz="2800" spc="-170">
                <a:solidFill>
                  <a:srgbClr val="FFC000"/>
                </a:solidFill>
              </a:rPr>
              <a:t>A</a:t>
            </a:r>
            <a:r>
              <a:rPr dirty="0" sz="2800" spc="-170">
                <a:solidFill>
                  <a:srgbClr val="003399"/>
                </a:solidFill>
              </a:rPr>
              <a:t>nd </a:t>
            </a:r>
            <a:r>
              <a:rPr dirty="0" sz="2800" spc="-145">
                <a:solidFill>
                  <a:srgbClr val="FFC000"/>
                </a:solidFill>
              </a:rPr>
              <a:t>S</a:t>
            </a:r>
            <a:r>
              <a:rPr dirty="0" sz="2800" spc="-145">
                <a:solidFill>
                  <a:srgbClr val="003399"/>
                </a:solidFill>
              </a:rPr>
              <a:t>tronger </a:t>
            </a:r>
            <a:r>
              <a:rPr dirty="0" sz="2800" spc="-135">
                <a:solidFill>
                  <a:srgbClr val="FFC000"/>
                </a:solidFill>
              </a:rPr>
              <a:t>C</a:t>
            </a:r>
            <a:r>
              <a:rPr dirty="0" sz="2800" spc="-135">
                <a:solidFill>
                  <a:srgbClr val="003399"/>
                </a:solidFill>
              </a:rPr>
              <a:t>ommunities </a:t>
            </a:r>
            <a:r>
              <a:rPr dirty="0" sz="2800" spc="-55">
                <a:solidFill>
                  <a:srgbClr val="003399"/>
                </a:solidFill>
              </a:rPr>
              <a:t>in </a:t>
            </a:r>
            <a:r>
              <a:rPr dirty="0" sz="2800" spc="-175">
                <a:solidFill>
                  <a:srgbClr val="FFC000"/>
                </a:solidFill>
              </a:rPr>
              <a:t>E</a:t>
            </a:r>
            <a:r>
              <a:rPr dirty="0" sz="2800" spc="-175">
                <a:solidFill>
                  <a:srgbClr val="003399"/>
                </a:solidFill>
              </a:rPr>
              <a:t>urope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82296" y="237747"/>
            <a:ext cx="12110085" cy="6620509"/>
            <a:chOff x="82296" y="237747"/>
            <a:chExt cx="12110085" cy="6620509"/>
          </a:xfrm>
        </p:grpSpPr>
        <p:sp>
          <p:nvSpPr>
            <p:cNvPr id="5" name="object 5"/>
            <p:cNvSpPr/>
            <p:nvPr/>
          </p:nvSpPr>
          <p:spPr>
            <a:xfrm>
              <a:off x="82296" y="5946648"/>
              <a:ext cx="12110085" cy="525780"/>
            </a:xfrm>
            <a:custGeom>
              <a:avLst/>
              <a:gdLst/>
              <a:ahLst/>
              <a:cxnLst/>
              <a:rect l="l" t="t" r="r" b="b"/>
              <a:pathLst>
                <a:path w="12110085" h="525779">
                  <a:moveTo>
                    <a:pt x="152400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152400" y="524256"/>
                  </a:lnTo>
                  <a:lnTo>
                    <a:pt x="152400" y="0"/>
                  </a:lnTo>
                  <a:close/>
                </a:path>
                <a:path w="12110085" h="525779">
                  <a:moveTo>
                    <a:pt x="12109704" y="1524"/>
                  </a:moveTo>
                  <a:lnTo>
                    <a:pt x="246888" y="1524"/>
                  </a:lnTo>
                  <a:lnTo>
                    <a:pt x="246888" y="525780"/>
                  </a:lnTo>
                  <a:lnTo>
                    <a:pt x="12109704" y="525780"/>
                  </a:lnTo>
                  <a:lnTo>
                    <a:pt x="12109704" y="152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7451" y="237747"/>
              <a:ext cx="3768852" cy="66202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9184" y="252983"/>
              <a:ext cx="3495040" cy="6352540"/>
            </a:xfrm>
            <a:custGeom>
              <a:avLst/>
              <a:gdLst/>
              <a:ahLst/>
              <a:cxnLst/>
              <a:rect l="l" t="t" r="r" b="b"/>
              <a:pathLst>
                <a:path w="3495040" h="6352540">
                  <a:moveTo>
                    <a:pt x="3494532" y="0"/>
                  </a:moveTo>
                  <a:lnTo>
                    <a:pt x="0" y="0"/>
                  </a:lnTo>
                  <a:lnTo>
                    <a:pt x="0" y="6352032"/>
                  </a:lnTo>
                  <a:lnTo>
                    <a:pt x="3494532" y="6352032"/>
                  </a:lnTo>
                  <a:lnTo>
                    <a:pt x="3494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86383" y="313943"/>
              <a:ext cx="2340864" cy="18028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103119" y="4649724"/>
              <a:ext cx="1277111" cy="437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8076" y="5516880"/>
              <a:ext cx="960119" cy="2606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8744" y="4625339"/>
              <a:ext cx="847344" cy="5273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49096" y="2702051"/>
              <a:ext cx="1670303" cy="13106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147316" y="5391912"/>
              <a:ext cx="1097280" cy="3032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2619375">
              <a:lnSpc>
                <a:spcPct val="100000"/>
              </a:lnSpc>
              <a:spcBef>
                <a:spcPts val="400"/>
              </a:spcBef>
            </a:pPr>
            <a:r>
              <a:rPr dirty="0" spc="-5"/>
              <a:t>Goal:</a:t>
            </a:r>
          </a:p>
          <a:p>
            <a:pPr marL="2619375" marR="5080">
              <a:lnSpc>
                <a:spcPct val="100000"/>
              </a:lnSpc>
              <a:spcBef>
                <a:spcPts val="300"/>
              </a:spcBef>
            </a:pPr>
            <a:r>
              <a:rPr dirty="0" u="none" spc="-5" b="0" i="0">
                <a:latin typeface="Carlito"/>
                <a:cs typeface="Carlito"/>
              </a:rPr>
              <a:t>SASCE </a:t>
            </a:r>
            <a:r>
              <a:rPr dirty="0" u="none" b="0" i="0">
                <a:latin typeface="Carlito"/>
                <a:cs typeface="Carlito"/>
              </a:rPr>
              <a:t>is a </a:t>
            </a:r>
            <a:r>
              <a:rPr dirty="0" u="none" spc="-5" b="0" i="0">
                <a:latin typeface="Carlito"/>
                <a:cs typeface="Carlito"/>
              </a:rPr>
              <a:t>multi-layered project to dramatically increase security </a:t>
            </a:r>
            <a:r>
              <a:rPr dirty="0" u="none" b="0" i="0">
                <a:latin typeface="Carlito"/>
                <a:cs typeface="Carlito"/>
              </a:rPr>
              <a:t>in and </a:t>
            </a:r>
            <a:r>
              <a:rPr dirty="0" u="none" spc="-5" b="0" i="0">
                <a:latin typeface="Carlito"/>
                <a:cs typeface="Carlito"/>
              </a:rPr>
              <a:t>around </a:t>
            </a:r>
            <a:r>
              <a:rPr dirty="0" u="none" b="0" i="0">
                <a:latin typeface="Carlito"/>
                <a:cs typeface="Carlito"/>
              </a:rPr>
              <a:t>places </a:t>
            </a:r>
            <a:r>
              <a:rPr dirty="0" u="none" spc="-5" b="0" i="0">
                <a:latin typeface="Carlito"/>
                <a:cs typeface="Carlito"/>
              </a:rPr>
              <a:t>of </a:t>
            </a:r>
            <a:r>
              <a:rPr dirty="0" u="none" spc="-10" b="0" i="0">
                <a:latin typeface="Carlito"/>
                <a:cs typeface="Carlito"/>
              </a:rPr>
              <a:t>worship, </a:t>
            </a:r>
            <a:r>
              <a:rPr dirty="0" u="none" b="0" i="0">
                <a:latin typeface="Carlito"/>
                <a:cs typeface="Carlito"/>
              </a:rPr>
              <a:t>as </a:t>
            </a:r>
            <a:r>
              <a:rPr dirty="0" u="none" spc="-5" b="0" i="0">
                <a:latin typeface="Carlito"/>
                <a:cs typeface="Carlito"/>
              </a:rPr>
              <a:t>well  </a:t>
            </a:r>
            <a:r>
              <a:rPr dirty="0" u="none" b="0" i="0">
                <a:latin typeface="Carlito"/>
                <a:cs typeface="Carlito"/>
              </a:rPr>
              <a:t>as </a:t>
            </a:r>
            <a:r>
              <a:rPr dirty="0" u="none" spc="-5" b="0" i="0">
                <a:latin typeface="Carlito"/>
                <a:cs typeface="Carlito"/>
              </a:rPr>
              <a:t>within </a:t>
            </a:r>
            <a:r>
              <a:rPr dirty="0" u="none" b="0" i="0">
                <a:latin typeface="Carlito"/>
                <a:cs typeface="Carlito"/>
              </a:rPr>
              <a:t>and </a:t>
            </a:r>
            <a:r>
              <a:rPr dirty="0" u="none" spc="-5" b="0" i="0">
                <a:latin typeface="Carlito"/>
                <a:cs typeface="Carlito"/>
              </a:rPr>
              <a:t>between Christian, Buddhist, Muslim </a:t>
            </a:r>
            <a:r>
              <a:rPr dirty="0" u="none" b="0" i="0">
                <a:latin typeface="Carlito"/>
                <a:cs typeface="Carlito"/>
              </a:rPr>
              <a:t>and </a:t>
            </a:r>
            <a:r>
              <a:rPr dirty="0" u="none" spc="-5" b="0" i="0">
                <a:latin typeface="Carlito"/>
                <a:cs typeface="Carlito"/>
              </a:rPr>
              <a:t>Jewish</a:t>
            </a:r>
            <a:r>
              <a:rPr dirty="0" u="none" spc="-75" b="0" i="0">
                <a:latin typeface="Carlito"/>
                <a:cs typeface="Carlito"/>
              </a:rPr>
              <a:t> </a:t>
            </a:r>
            <a:r>
              <a:rPr dirty="0" u="none" spc="-5" b="0" i="0">
                <a:latin typeface="Carlito"/>
                <a:cs typeface="Carlito"/>
              </a:rPr>
              <a:t>communities.</a:t>
            </a:r>
          </a:p>
          <a:p>
            <a:pPr marL="2619375">
              <a:lnSpc>
                <a:spcPct val="100000"/>
              </a:lnSpc>
            </a:pPr>
            <a:r>
              <a:rPr dirty="0" u="none" b="0" i="0">
                <a:latin typeface="Carlito"/>
                <a:cs typeface="Carlito"/>
              </a:rPr>
              <a:t>This </a:t>
            </a:r>
            <a:r>
              <a:rPr dirty="0" u="none" spc="-5" b="0" i="0">
                <a:latin typeface="Carlito"/>
                <a:cs typeface="Carlito"/>
              </a:rPr>
              <a:t>project </a:t>
            </a:r>
            <a:r>
              <a:rPr dirty="0" u="none" spc="-10" b="0" i="0">
                <a:latin typeface="Carlito"/>
                <a:cs typeface="Carlito"/>
              </a:rPr>
              <a:t>covers </a:t>
            </a:r>
            <a:r>
              <a:rPr dirty="0" u="none" b="0" i="0">
                <a:latin typeface="Carlito"/>
                <a:cs typeface="Carlito"/>
              </a:rPr>
              <a:t>4</a:t>
            </a:r>
            <a:r>
              <a:rPr dirty="0" u="none" spc="10" b="0" i="0">
                <a:latin typeface="Carlito"/>
                <a:cs typeface="Carlito"/>
              </a:rPr>
              <a:t> </a:t>
            </a:r>
            <a:r>
              <a:rPr dirty="0" u="none" spc="-5" b="0" i="0">
                <a:latin typeface="Carlito"/>
                <a:cs typeface="Carlito"/>
              </a:rPr>
              <a:t>scopes:</a:t>
            </a:r>
          </a:p>
          <a:p>
            <a:pPr marL="2619375">
              <a:lnSpc>
                <a:spcPct val="100000"/>
              </a:lnSpc>
              <a:spcBef>
                <a:spcPts val="869"/>
              </a:spcBef>
            </a:pPr>
            <a:r>
              <a:rPr dirty="0" spc="-15"/>
              <a:t>Topics:</a:t>
            </a:r>
          </a:p>
          <a:p>
            <a:pPr marL="2847975" indent="-228600">
              <a:lnSpc>
                <a:spcPct val="100000"/>
              </a:lnSpc>
              <a:buFont typeface="Wingdings"/>
              <a:buChar char=""/>
              <a:tabLst>
                <a:tab pos="2847340" algn="l"/>
                <a:tab pos="2847975" algn="l"/>
              </a:tabLst>
            </a:pPr>
            <a:r>
              <a:rPr dirty="0" u="none" spc="-5" b="0" i="0">
                <a:latin typeface="Carlito"/>
                <a:cs typeface="Carlito"/>
              </a:rPr>
              <a:t>Reports</a:t>
            </a:r>
          </a:p>
          <a:p>
            <a:pPr marL="2847975" indent="-228600">
              <a:lnSpc>
                <a:spcPct val="100000"/>
              </a:lnSpc>
              <a:buFont typeface="Wingdings"/>
              <a:buChar char=""/>
              <a:tabLst>
                <a:tab pos="2847340" algn="l"/>
                <a:tab pos="2847975" algn="l"/>
              </a:tabLst>
            </a:pPr>
            <a:r>
              <a:rPr dirty="0" u="none" b="0" i="0">
                <a:latin typeface="Carlito"/>
                <a:cs typeface="Carlito"/>
              </a:rPr>
              <a:t>Basic </a:t>
            </a:r>
            <a:r>
              <a:rPr dirty="0" u="none" spc="-5" b="0" i="0">
                <a:latin typeface="Carlito"/>
                <a:cs typeface="Carlito"/>
              </a:rPr>
              <a:t>tools </a:t>
            </a:r>
            <a:r>
              <a:rPr dirty="0" u="none" b="0" i="0">
                <a:latin typeface="Carlito"/>
                <a:cs typeface="Carlito"/>
              </a:rPr>
              <a:t>of Security</a:t>
            </a:r>
          </a:p>
          <a:p>
            <a:pPr marL="2847975" indent="-228600">
              <a:lnSpc>
                <a:spcPct val="100000"/>
              </a:lnSpc>
              <a:buFont typeface="Wingdings"/>
              <a:buChar char=""/>
              <a:tabLst>
                <a:tab pos="2847340" algn="l"/>
                <a:tab pos="2847975" algn="l"/>
              </a:tabLst>
            </a:pPr>
            <a:r>
              <a:rPr dirty="0" u="none" b="0" i="0">
                <a:latin typeface="Carlito"/>
                <a:cs typeface="Carlito"/>
              </a:rPr>
              <a:t>Security</a:t>
            </a:r>
            <a:r>
              <a:rPr dirty="0" u="none" spc="-114" b="0" i="0">
                <a:latin typeface="Carlito"/>
                <a:cs typeface="Carlito"/>
              </a:rPr>
              <a:t> </a:t>
            </a:r>
            <a:r>
              <a:rPr dirty="0" u="none" spc="-5" b="0" i="0">
                <a:latin typeface="Carlito"/>
                <a:cs typeface="Carlito"/>
              </a:rPr>
              <a:t>Awareness</a:t>
            </a:r>
          </a:p>
          <a:p>
            <a:pPr marL="2847975" indent="-228600">
              <a:lnSpc>
                <a:spcPct val="100000"/>
              </a:lnSpc>
              <a:buFont typeface="Wingdings"/>
              <a:buChar char=""/>
              <a:tabLst>
                <a:tab pos="2847340" algn="l"/>
                <a:tab pos="2847975" algn="l"/>
              </a:tabLst>
            </a:pPr>
            <a:r>
              <a:rPr dirty="0" u="none" spc="-5" b="0" i="0">
                <a:latin typeface="Carlito"/>
                <a:cs typeface="Carlito"/>
              </a:rPr>
              <a:t>Crisis</a:t>
            </a:r>
            <a:r>
              <a:rPr dirty="0" u="none" spc="-60" b="0" i="0">
                <a:latin typeface="Carlito"/>
                <a:cs typeface="Carlito"/>
              </a:rPr>
              <a:t> </a:t>
            </a:r>
            <a:r>
              <a:rPr dirty="0" u="none" spc="-5" b="0" i="0">
                <a:latin typeface="Carlito"/>
                <a:cs typeface="Carlito"/>
              </a:rPr>
              <a:t>Management</a:t>
            </a:r>
          </a:p>
          <a:p>
            <a:pPr marL="2619375">
              <a:lnSpc>
                <a:spcPct val="100000"/>
              </a:lnSpc>
              <a:spcBef>
                <a:spcPts val="1100"/>
              </a:spcBef>
            </a:pPr>
            <a:r>
              <a:rPr dirty="0" spc="-5"/>
              <a:t>Partners:</a:t>
            </a:r>
          </a:p>
          <a:p>
            <a:pPr marL="2847975" indent="-228600">
              <a:lnSpc>
                <a:spcPct val="100000"/>
              </a:lnSpc>
              <a:buFont typeface="Wingdings"/>
              <a:buChar char=""/>
              <a:tabLst>
                <a:tab pos="2847340" algn="l"/>
                <a:tab pos="2847975" algn="l"/>
              </a:tabLst>
            </a:pPr>
            <a:r>
              <a:rPr dirty="0" u="none" spc="-5" b="0" i="0">
                <a:latin typeface="Carlito"/>
                <a:cs typeface="Carlito"/>
              </a:rPr>
              <a:t>Conference of European</a:t>
            </a:r>
            <a:r>
              <a:rPr dirty="0" u="none" spc="-55" b="0" i="0">
                <a:latin typeface="Carlito"/>
                <a:cs typeface="Carlito"/>
              </a:rPr>
              <a:t> </a:t>
            </a:r>
            <a:r>
              <a:rPr dirty="0" u="none" spc="-5" b="0" i="0">
                <a:latin typeface="Carlito"/>
                <a:cs typeface="Carlito"/>
              </a:rPr>
              <a:t>Churches</a:t>
            </a:r>
          </a:p>
          <a:p>
            <a:pPr marL="2847975" indent="-228600">
              <a:lnSpc>
                <a:spcPct val="100000"/>
              </a:lnSpc>
              <a:buFont typeface="Wingdings"/>
              <a:buChar char=""/>
              <a:tabLst>
                <a:tab pos="2847340" algn="l"/>
                <a:tab pos="2847975" algn="l"/>
              </a:tabLst>
            </a:pPr>
            <a:r>
              <a:rPr dirty="0" u="none" spc="-5" b="0" i="0">
                <a:latin typeface="Carlito"/>
                <a:cs typeface="Carlito"/>
              </a:rPr>
              <a:t>European Buddhist</a:t>
            </a:r>
            <a:r>
              <a:rPr dirty="0" u="none" spc="-60" b="0" i="0">
                <a:latin typeface="Carlito"/>
                <a:cs typeface="Carlito"/>
              </a:rPr>
              <a:t> </a:t>
            </a:r>
            <a:r>
              <a:rPr dirty="0" u="none" b="0" i="0">
                <a:latin typeface="Carlito"/>
                <a:cs typeface="Carlito"/>
              </a:rPr>
              <a:t>Union</a:t>
            </a:r>
          </a:p>
          <a:p>
            <a:pPr marL="2847975" indent="-228600">
              <a:lnSpc>
                <a:spcPct val="100000"/>
              </a:lnSpc>
              <a:buFont typeface="Wingdings"/>
              <a:buChar char=""/>
              <a:tabLst>
                <a:tab pos="2847340" algn="l"/>
                <a:tab pos="2847975" algn="l"/>
              </a:tabLst>
            </a:pPr>
            <a:r>
              <a:rPr dirty="0" u="none" spc="-10" b="0" i="0">
                <a:latin typeface="Carlito"/>
                <a:cs typeface="Carlito"/>
              </a:rPr>
              <a:t>Faith</a:t>
            </a:r>
            <a:r>
              <a:rPr dirty="0" u="none" spc="-25" b="0" i="0">
                <a:latin typeface="Carlito"/>
                <a:cs typeface="Carlito"/>
              </a:rPr>
              <a:t> </a:t>
            </a:r>
            <a:r>
              <a:rPr dirty="0" u="none" spc="-10" b="0" i="0">
                <a:latin typeface="Carlito"/>
                <a:cs typeface="Carlito"/>
              </a:rPr>
              <a:t>Matters</a:t>
            </a:r>
          </a:p>
          <a:p>
            <a:pPr marL="2847975" indent="-228600">
              <a:lnSpc>
                <a:spcPct val="100000"/>
              </a:lnSpc>
              <a:buFont typeface="Wingdings"/>
              <a:buChar char=""/>
              <a:tabLst>
                <a:tab pos="2847340" algn="l"/>
                <a:tab pos="2847975" algn="l"/>
              </a:tabLst>
            </a:pPr>
            <a:r>
              <a:rPr dirty="0" u="none" spc="-5" b="0" i="0">
                <a:latin typeface="Carlito"/>
                <a:cs typeface="Carlito"/>
              </a:rPr>
              <a:t>Security </a:t>
            </a:r>
            <a:r>
              <a:rPr dirty="0" u="none" b="0" i="0">
                <a:latin typeface="Carlito"/>
                <a:cs typeface="Carlito"/>
              </a:rPr>
              <a:t>and </a:t>
            </a:r>
            <a:r>
              <a:rPr dirty="0" u="none" spc="-5" b="0" i="0">
                <a:latin typeface="Carlito"/>
                <a:cs typeface="Carlito"/>
              </a:rPr>
              <a:t>Crisis Center </a:t>
            </a:r>
            <a:r>
              <a:rPr dirty="0" u="none" b="0" i="0">
                <a:latin typeface="Carlito"/>
                <a:cs typeface="Carlito"/>
              </a:rPr>
              <a:t>by the </a:t>
            </a:r>
            <a:r>
              <a:rPr dirty="0" u="none" spc="-5" b="0" i="0">
                <a:latin typeface="Carlito"/>
                <a:cs typeface="Carlito"/>
              </a:rPr>
              <a:t>European Jewish</a:t>
            </a:r>
            <a:r>
              <a:rPr dirty="0" u="none" spc="-110" b="0" i="0">
                <a:latin typeface="Carlito"/>
                <a:cs typeface="Carlito"/>
              </a:rPr>
              <a:t> </a:t>
            </a:r>
            <a:r>
              <a:rPr dirty="0" u="none" spc="-5" b="0" i="0">
                <a:latin typeface="Carlito"/>
                <a:cs typeface="Carlito"/>
              </a:rPr>
              <a:t>Congress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560691" y="5444134"/>
            <a:ext cx="1078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5F"/>
                </a:solidFill>
                <a:latin typeface="Carlito"/>
                <a:cs typeface="Carlito"/>
              </a:rPr>
              <a:t>Poland,</a:t>
            </a:r>
            <a:r>
              <a:rPr dirty="0" sz="1200" spc="-6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Portugal,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6930" y="5261228"/>
            <a:ext cx="62344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5" b="1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Countries:</a:t>
            </a:r>
            <a:endParaRPr sz="1200">
              <a:latin typeface="Carlito"/>
              <a:cs typeface="Carlito"/>
            </a:endParaRPr>
          </a:p>
          <a:p>
            <a:pPr marL="193675" marR="5080" indent="-181610">
              <a:lnSpc>
                <a:spcPct val="100000"/>
              </a:lnSpc>
              <a:buClr>
                <a:srgbClr val="001F5F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/>
              <a:t>	</a:t>
            </a:r>
            <a:r>
              <a:rPr dirty="0" sz="1200" spc="-5">
                <a:solidFill>
                  <a:srgbClr val="001F5F"/>
                </a:solidFill>
                <a:latin typeface="Carlito"/>
                <a:cs typeface="Carlito"/>
              </a:rPr>
              <a:t>Austria,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Belgium, </a:t>
            </a:r>
            <a:r>
              <a:rPr dirty="0" sz="1200" spc="-10">
                <a:solidFill>
                  <a:srgbClr val="001F5F"/>
                </a:solidFill>
                <a:latin typeface="Carlito"/>
                <a:cs typeface="Carlito"/>
              </a:rPr>
              <a:t>Croatia, </a:t>
            </a:r>
            <a:r>
              <a:rPr dirty="0" sz="1200" spc="-5">
                <a:solidFill>
                  <a:srgbClr val="001F5F"/>
                </a:solidFill>
                <a:latin typeface="Carlito"/>
                <a:cs typeface="Carlito"/>
              </a:rPr>
              <a:t>Estonia, France,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Finland, </a:t>
            </a:r>
            <a:r>
              <a:rPr dirty="0" sz="1200" spc="-15">
                <a:solidFill>
                  <a:srgbClr val="001F5F"/>
                </a:solidFill>
                <a:latin typeface="Carlito"/>
                <a:cs typeface="Carlito"/>
              </a:rPr>
              <a:t>Germany, </a:t>
            </a:r>
            <a:r>
              <a:rPr dirty="0" sz="1200" spc="-5">
                <a:solidFill>
                  <a:srgbClr val="001F5F"/>
                </a:solidFill>
                <a:latin typeface="Carlito"/>
                <a:cs typeface="Carlito"/>
              </a:rPr>
              <a:t>Greece, </a:t>
            </a:r>
            <a:r>
              <a:rPr dirty="0" sz="1200" spc="-15">
                <a:solidFill>
                  <a:srgbClr val="001F5F"/>
                </a:solidFill>
                <a:latin typeface="Carlito"/>
                <a:cs typeface="Carlito"/>
              </a:rPr>
              <a:t>Hungary, </a:t>
            </a:r>
            <a:r>
              <a:rPr dirty="0" sz="1200" spc="-20">
                <a:solidFill>
                  <a:srgbClr val="001F5F"/>
                </a:solidFill>
                <a:latin typeface="Carlito"/>
                <a:cs typeface="Carlito"/>
              </a:rPr>
              <a:t>Italy, </a:t>
            </a:r>
            <a:r>
              <a:rPr dirty="0" sz="1200" spc="-5">
                <a:solidFill>
                  <a:srgbClr val="001F5F"/>
                </a:solidFill>
                <a:latin typeface="Carlito"/>
                <a:cs typeface="Carlito"/>
              </a:rPr>
              <a:t>Netherlands,  </a:t>
            </a:r>
            <a:r>
              <a:rPr dirty="0" sz="1200">
                <a:solidFill>
                  <a:srgbClr val="001F5F"/>
                </a:solidFill>
                <a:latin typeface="Carlito"/>
                <a:cs typeface="Carlito"/>
              </a:rPr>
              <a:t>Spain,</a:t>
            </a:r>
            <a:r>
              <a:rPr dirty="0" sz="12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001F5F"/>
                </a:solidFill>
                <a:latin typeface="Carlito"/>
                <a:cs typeface="Carlito"/>
              </a:rPr>
              <a:t>Sweden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28" y="201168"/>
            <a:ext cx="897636" cy="687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79600" y="370077"/>
            <a:ext cx="31127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C000"/>
                </a:solidFill>
                <a:latin typeface="Carlito"/>
                <a:cs typeface="Carlito"/>
              </a:rPr>
              <a:t>S</a:t>
            </a:r>
            <a:r>
              <a:rPr dirty="0" sz="1400" spc="-10">
                <a:solidFill>
                  <a:srgbClr val="003399"/>
                </a:solidFill>
                <a:latin typeface="Carlito"/>
                <a:cs typeface="Carlito"/>
              </a:rPr>
              <a:t>afer </a:t>
            </a:r>
            <a:r>
              <a:rPr dirty="0" sz="1400" spc="-5">
                <a:solidFill>
                  <a:srgbClr val="FFC000"/>
                </a:solidFill>
                <a:latin typeface="Carlito"/>
                <a:cs typeface="Carlito"/>
              </a:rPr>
              <a:t>A</a:t>
            </a:r>
            <a:r>
              <a:rPr dirty="0" sz="1400" spc="-5">
                <a:solidFill>
                  <a:srgbClr val="003399"/>
                </a:solidFill>
                <a:latin typeface="Carlito"/>
                <a:cs typeface="Carlito"/>
              </a:rPr>
              <a:t>nd </a:t>
            </a:r>
            <a:r>
              <a:rPr dirty="0" sz="1400" spc="-5">
                <a:solidFill>
                  <a:srgbClr val="FFC000"/>
                </a:solidFill>
                <a:latin typeface="Carlito"/>
                <a:cs typeface="Carlito"/>
              </a:rPr>
              <a:t>S</a:t>
            </a:r>
            <a:r>
              <a:rPr dirty="0" sz="1400" spc="-5">
                <a:solidFill>
                  <a:srgbClr val="003399"/>
                </a:solidFill>
                <a:latin typeface="Carlito"/>
                <a:cs typeface="Carlito"/>
              </a:rPr>
              <a:t>tronger </a:t>
            </a:r>
            <a:r>
              <a:rPr dirty="0" sz="1400" spc="-5">
                <a:solidFill>
                  <a:srgbClr val="FFC000"/>
                </a:solidFill>
                <a:latin typeface="Carlito"/>
                <a:cs typeface="Carlito"/>
              </a:rPr>
              <a:t>C</a:t>
            </a:r>
            <a:r>
              <a:rPr dirty="0" sz="1400" spc="-5">
                <a:solidFill>
                  <a:srgbClr val="003399"/>
                </a:solidFill>
                <a:latin typeface="Carlito"/>
                <a:cs typeface="Carlito"/>
              </a:rPr>
              <a:t>ommunities </a:t>
            </a:r>
            <a:r>
              <a:rPr dirty="0" sz="1400">
                <a:solidFill>
                  <a:srgbClr val="003399"/>
                </a:solidFill>
                <a:latin typeface="Carlito"/>
                <a:cs typeface="Carlito"/>
              </a:rPr>
              <a:t>in</a:t>
            </a:r>
            <a:r>
              <a:rPr dirty="0" sz="1400" spc="-25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FFC000"/>
                </a:solidFill>
                <a:latin typeface="Carlito"/>
                <a:cs typeface="Carlito"/>
              </a:rPr>
              <a:t>E</a:t>
            </a:r>
            <a:r>
              <a:rPr dirty="0" sz="1400" spc="-10">
                <a:solidFill>
                  <a:srgbClr val="003399"/>
                </a:solidFill>
                <a:latin typeface="Carlito"/>
                <a:cs typeface="Carlito"/>
              </a:rPr>
              <a:t>urope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96828" y="201168"/>
            <a:ext cx="847344" cy="669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68392" y="6304788"/>
            <a:ext cx="1271411" cy="470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403091" y="6431279"/>
            <a:ext cx="1121645" cy="307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85559" y="6132574"/>
            <a:ext cx="1025338" cy="6303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831068" y="6320028"/>
            <a:ext cx="1098803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2524" y="1069847"/>
            <a:ext cx="3116579" cy="23332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36847" y="3566159"/>
            <a:ext cx="4148328" cy="23332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55364" y="1051560"/>
            <a:ext cx="3292474" cy="2321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36635" y="1069847"/>
            <a:ext cx="3671316" cy="48295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0331" y="3579876"/>
            <a:ext cx="3115056" cy="23027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28" y="201168"/>
            <a:ext cx="897636" cy="687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79600" y="370077"/>
            <a:ext cx="31127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C000"/>
                </a:solidFill>
                <a:latin typeface="Carlito"/>
                <a:cs typeface="Carlito"/>
              </a:rPr>
              <a:t>S</a:t>
            </a:r>
            <a:r>
              <a:rPr dirty="0" sz="1400" spc="-10">
                <a:solidFill>
                  <a:srgbClr val="003399"/>
                </a:solidFill>
                <a:latin typeface="Carlito"/>
                <a:cs typeface="Carlito"/>
              </a:rPr>
              <a:t>afer </a:t>
            </a:r>
            <a:r>
              <a:rPr dirty="0" sz="1400" spc="-5">
                <a:solidFill>
                  <a:srgbClr val="FFC000"/>
                </a:solidFill>
                <a:latin typeface="Carlito"/>
                <a:cs typeface="Carlito"/>
              </a:rPr>
              <a:t>A</a:t>
            </a:r>
            <a:r>
              <a:rPr dirty="0" sz="1400" spc="-5">
                <a:solidFill>
                  <a:srgbClr val="003399"/>
                </a:solidFill>
                <a:latin typeface="Carlito"/>
                <a:cs typeface="Carlito"/>
              </a:rPr>
              <a:t>nd </a:t>
            </a:r>
            <a:r>
              <a:rPr dirty="0" sz="1400" spc="-5">
                <a:solidFill>
                  <a:srgbClr val="FFC000"/>
                </a:solidFill>
                <a:latin typeface="Carlito"/>
                <a:cs typeface="Carlito"/>
              </a:rPr>
              <a:t>S</a:t>
            </a:r>
            <a:r>
              <a:rPr dirty="0" sz="1400" spc="-5">
                <a:solidFill>
                  <a:srgbClr val="003399"/>
                </a:solidFill>
                <a:latin typeface="Carlito"/>
                <a:cs typeface="Carlito"/>
              </a:rPr>
              <a:t>tronger </a:t>
            </a:r>
            <a:r>
              <a:rPr dirty="0" sz="1400" spc="-5">
                <a:solidFill>
                  <a:srgbClr val="FFC000"/>
                </a:solidFill>
                <a:latin typeface="Carlito"/>
                <a:cs typeface="Carlito"/>
              </a:rPr>
              <a:t>C</a:t>
            </a:r>
            <a:r>
              <a:rPr dirty="0" sz="1400" spc="-5">
                <a:solidFill>
                  <a:srgbClr val="003399"/>
                </a:solidFill>
                <a:latin typeface="Carlito"/>
                <a:cs typeface="Carlito"/>
              </a:rPr>
              <a:t>ommunities </a:t>
            </a:r>
            <a:r>
              <a:rPr dirty="0" sz="1400">
                <a:solidFill>
                  <a:srgbClr val="003399"/>
                </a:solidFill>
                <a:latin typeface="Carlito"/>
                <a:cs typeface="Carlito"/>
              </a:rPr>
              <a:t>in</a:t>
            </a:r>
            <a:r>
              <a:rPr dirty="0" sz="1400" spc="-25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FFC000"/>
                </a:solidFill>
                <a:latin typeface="Carlito"/>
                <a:cs typeface="Carlito"/>
              </a:rPr>
              <a:t>E</a:t>
            </a:r>
            <a:r>
              <a:rPr dirty="0" sz="1400" spc="-10">
                <a:solidFill>
                  <a:srgbClr val="003399"/>
                </a:solidFill>
                <a:latin typeface="Carlito"/>
                <a:cs typeface="Carlito"/>
              </a:rPr>
              <a:t>urope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96828" y="201168"/>
            <a:ext cx="847344" cy="669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68392" y="6304788"/>
            <a:ext cx="1271411" cy="470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403091" y="6431279"/>
            <a:ext cx="1121645" cy="307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85559" y="6132574"/>
            <a:ext cx="1025338" cy="6303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831068" y="6320028"/>
            <a:ext cx="1098803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71955" y="1107947"/>
            <a:ext cx="3099816" cy="4398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19244" y="1107947"/>
            <a:ext cx="3131820" cy="43982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52816" y="1107947"/>
            <a:ext cx="3144012" cy="4398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7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2532" y="756869"/>
            <a:ext cx="56959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55"/>
              <a:t>Impact </a:t>
            </a:r>
            <a:r>
              <a:rPr dirty="0" sz="4000" spc="-150"/>
              <a:t>on </a:t>
            </a:r>
            <a:r>
              <a:rPr dirty="0" sz="4000" spc="-65"/>
              <a:t>the</a:t>
            </a:r>
            <a:r>
              <a:rPr dirty="0" sz="4000" spc="-380"/>
              <a:t> </a:t>
            </a:r>
            <a:r>
              <a:rPr dirty="0" sz="4000" spc="-190"/>
              <a:t>Communities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935095" y="2452827"/>
            <a:ext cx="1685925" cy="2659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7329">
              <a:lnSpc>
                <a:spcPts val="2280"/>
              </a:lnSpc>
              <a:spcBef>
                <a:spcPts val="105"/>
              </a:spcBef>
            </a:pPr>
            <a:r>
              <a:rPr dirty="0" sz="2000" spc="-5" b="1">
                <a:latin typeface="Carlito"/>
                <a:cs typeface="Carlito"/>
              </a:rPr>
              <a:t>Community</a:t>
            </a:r>
            <a:endParaRPr sz="2000">
              <a:latin typeface="Carlito"/>
              <a:cs typeface="Carlito"/>
            </a:endParaRPr>
          </a:p>
          <a:p>
            <a:pPr marL="337185">
              <a:lnSpc>
                <a:spcPts val="2280"/>
              </a:lnSpc>
            </a:pPr>
            <a:r>
              <a:rPr dirty="0" sz="2000" spc="-5" b="1">
                <a:latin typeface="Carlito"/>
                <a:cs typeface="Carlito"/>
              </a:rPr>
              <a:t>Members</a:t>
            </a:r>
            <a:endParaRPr sz="2000">
              <a:latin typeface="Carlito"/>
              <a:cs typeface="Carlito"/>
            </a:endParaRPr>
          </a:p>
          <a:p>
            <a:pPr marL="241300" marR="109855" indent="-121920">
              <a:lnSpc>
                <a:spcPct val="123000"/>
              </a:lnSpc>
              <a:spcBef>
                <a:spcPts val="10"/>
              </a:spcBef>
            </a:pPr>
            <a:r>
              <a:rPr dirty="0" sz="2000" spc="-5">
                <a:latin typeface="Carlito"/>
                <a:cs typeface="Carlito"/>
              </a:rPr>
              <a:t>More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resilient  </a:t>
            </a:r>
            <a:r>
              <a:rPr dirty="0" sz="2000" spc="-5">
                <a:latin typeface="Carlito"/>
                <a:cs typeface="Carlito"/>
              </a:rPr>
              <a:t>Community</a:t>
            </a:r>
            <a:endParaRPr sz="2000">
              <a:latin typeface="Carlito"/>
              <a:cs typeface="Carlito"/>
            </a:endParaRPr>
          </a:p>
          <a:p>
            <a:pPr marL="190500">
              <a:lnSpc>
                <a:spcPts val="2160"/>
              </a:lnSpc>
            </a:pPr>
            <a:r>
              <a:rPr dirty="0" sz="2000" spc="-10">
                <a:latin typeface="Carlito"/>
                <a:cs typeface="Carlito"/>
              </a:rPr>
              <a:t>volunteering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dirty="0" sz="2000" spc="-5">
                <a:latin typeface="Carlito"/>
                <a:cs typeface="Carlito"/>
              </a:rPr>
              <a:t>New</a:t>
            </a:r>
            <a:r>
              <a:rPr dirty="0" sz="2000" spc="-10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normal</a:t>
            </a:r>
            <a:endParaRPr sz="2000">
              <a:latin typeface="Carlito"/>
              <a:cs typeface="Carlito"/>
            </a:endParaRPr>
          </a:p>
          <a:p>
            <a:pPr algn="ctr" marL="12700" marR="5080">
              <a:lnSpc>
                <a:spcPts val="2160"/>
              </a:lnSpc>
              <a:spcBef>
                <a:spcPts val="835"/>
              </a:spcBef>
            </a:pPr>
            <a:r>
              <a:rPr dirty="0" sz="2000" spc="-10">
                <a:latin typeface="Carlito"/>
                <a:cs typeface="Carlito"/>
              </a:rPr>
              <a:t>Development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of  new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skills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01283" y="2372089"/>
            <a:ext cx="2053589" cy="337883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2000" spc="-15" b="1">
                <a:latin typeface="Carlito"/>
                <a:cs typeface="Carlito"/>
              </a:rPr>
              <a:t>Faith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Organisations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ts val="2280"/>
              </a:lnSpc>
              <a:spcBef>
                <a:spcPts val="565"/>
              </a:spcBef>
            </a:pPr>
            <a:r>
              <a:rPr dirty="0" sz="2000" spc="-10">
                <a:latin typeface="Carlito"/>
                <a:cs typeface="Carlito"/>
              </a:rPr>
              <a:t>Leadership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better</a:t>
            </a:r>
            <a:endParaRPr sz="2000">
              <a:latin typeface="Carlito"/>
              <a:cs typeface="Carlito"/>
            </a:endParaRPr>
          </a:p>
          <a:p>
            <a:pPr algn="ctr" marL="3175">
              <a:lnSpc>
                <a:spcPts val="2280"/>
              </a:lnSpc>
            </a:pPr>
            <a:r>
              <a:rPr dirty="0" sz="2000" spc="-5">
                <a:latin typeface="Carlito"/>
                <a:cs typeface="Carlito"/>
              </a:rPr>
              <a:t>prepared</a:t>
            </a:r>
            <a:endParaRPr sz="2000">
              <a:latin typeface="Carlito"/>
              <a:cs typeface="Carlito"/>
            </a:endParaRPr>
          </a:p>
          <a:p>
            <a:pPr algn="ctr" marL="123825" marR="114935" indent="-635">
              <a:lnSpc>
                <a:spcPts val="2160"/>
              </a:lnSpc>
              <a:spcBef>
                <a:spcPts val="819"/>
              </a:spcBef>
            </a:pPr>
            <a:r>
              <a:rPr dirty="0" sz="2000" spc="-10">
                <a:latin typeface="Carlito"/>
                <a:cs typeface="Carlito"/>
              </a:rPr>
              <a:t>Development </a:t>
            </a:r>
            <a:r>
              <a:rPr dirty="0" sz="2000" spc="-5">
                <a:latin typeface="Carlito"/>
                <a:cs typeface="Carlito"/>
              </a:rPr>
              <a:t>of  new</a:t>
            </a:r>
            <a:r>
              <a:rPr dirty="0" sz="2000" spc="-9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programmes</a:t>
            </a:r>
            <a:endParaRPr sz="2000">
              <a:latin typeface="Carlito"/>
              <a:cs typeface="Carlito"/>
            </a:endParaRPr>
          </a:p>
          <a:p>
            <a:pPr algn="ctr" marL="635">
              <a:lnSpc>
                <a:spcPts val="2280"/>
              </a:lnSpc>
              <a:spcBef>
                <a:spcPts val="535"/>
              </a:spcBef>
            </a:pPr>
            <a:r>
              <a:rPr dirty="0" sz="2000" spc="-10">
                <a:latin typeface="Carlito"/>
                <a:cs typeface="Carlito"/>
              </a:rPr>
              <a:t>Partnership</a:t>
            </a:r>
            <a:r>
              <a:rPr dirty="0" sz="200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with</a:t>
            </a:r>
            <a:endParaRPr sz="2000">
              <a:latin typeface="Carlito"/>
              <a:cs typeface="Carlito"/>
            </a:endParaRPr>
          </a:p>
          <a:p>
            <a:pPr algn="ctr" marL="4445">
              <a:lnSpc>
                <a:spcPts val="2280"/>
              </a:lnSpc>
            </a:pPr>
            <a:r>
              <a:rPr dirty="0" sz="2000">
                <a:latin typeface="Carlito"/>
                <a:cs typeface="Carlito"/>
              </a:rPr>
              <a:t>authorities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dirty="0" sz="2000" spc="-5">
                <a:latin typeface="Carlito"/>
                <a:cs typeface="Carlito"/>
              </a:rPr>
              <a:t>Change of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mindset</a:t>
            </a:r>
            <a:endParaRPr sz="2000">
              <a:latin typeface="Carlito"/>
              <a:cs typeface="Carlito"/>
            </a:endParaRPr>
          </a:p>
          <a:p>
            <a:pPr algn="ctr" marL="494030" marR="484505">
              <a:lnSpc>
                <a:spcPts val="2160"/>
              </a:lnSpc>
              <a:spcBef>
                <a:spcPts val="825"/>
              </a:spcBef>
            </a:pPr>
            <a:r>
              <a:rPr dirty="0" sz="2000">
                <a:latin typeface="Carlito"/>
                <a:cs typeface="Carlito"/>
              </a:rPr>
              <a:t>Addit</a:t>
            </a:r>
            <a:r>
              <a:rPr dirty="0" sz="2000" spc="-5">
                <a:latin typeface="Carlito"/>
                <a:cs typeface="Carlito"/>
              </a:rPr>
              <a:t>io</a:t>
            </a:r>
            <a:r>
              <a:rPr dirty="0" sz="2000" spc="5">
                <a:latin typeface="Carlito"/>
                <a:cs typeface="Carlito"/>
              </a:rPr>
              <a:t>n</a:t>
            </a:r>
            <a:r>
              <a:rPr dirty="0" sz="2000">
                <a:latin typeface="Carlito"/>
                <a:cs typeface="Carlito"/>
              </a:rPr>
              <a:t>al  </a:t>
            </a:r>
            <a:r>
              <a:rPr dirty="0" sz="2000" spc="-10">
                <a:latin typeface="Carlito"/>
                <a:cs typeface="Carlito"/>
              </a:rPr>
              <a:t>expenses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96528" y="2264748"/>
            <a:ext cx="2947227" cy="403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9391" y="2264664"/>
            <a:ext cx="2989137" cy="40323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783823" y="6380988"/>
            <a:ext cx="1200912" cy="321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61092" y="6153911"/>
            <a:ext cx="1786127" cy="478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480435" cy="6858000"/>
            <a:chOff x="0" y="0"/>
            <a:chExt cx="348043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3585" cy="6858000"/>
            </a:xfrm>
            <a:custGeom>
              <a:avLst/>
              <a:gdLst/>
              <a:ahLst/>
              <a:cxnLst/>
              <a:rect l="l" t="t" r="r" b="b"/>
              <a:pathLst>
                <a:path w="2013585" h="6858000">
                  <a:moveTo>
                    <a:pt x="201320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3204" y="6858000"/>
                  </a:lnTo>
                  <a:lnTo>
                    <a:pt x="201320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53161" y="1988947"/>
              <a:ext cx="2926892" cy="288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191260" y="3215767"/>
            <a:ext cx="1650364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0">
                <a:solidFill>
                  <a:srgbClr val="FFFFFF"/>
                </a:solidFill>
                <a:latin typeface="Arial"/>
                <a:cs typeface="Arial"/>
              </a:rPr>
              <a:t>Improvements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94988" y="2234183"/>
            <a:ext cx="1699260" cy="1019810"/>
          </a:xfrm>
          <a:custGeom>
            <a:avLst/>
            <a:gdLst/>
            <a:ahLst/>
            <a:cxnLst/>
            <a:rect l="l" t="t" r="r" b="b"/>
            <a:pathLst>
              <a:path w="1699260" h="1019810">
                <a:moveTo>
                  <a:pt x="1529334" y="0"/>
                </a:moveTo>
                <a:lnTo>
                  <a:pt x="169925" y="0"/>
                </a:lnTo>
                <a:lnTo>
                  <a:pt x="124751" y="6069"/>
                </a:lnTo>
                <a:lnTo>
                  <a:pt x="84158" y="23198"/>
                </a:lnTo>
                <a:lnTo>
                  <a:pt x="49768" y="49768"/>
                </a:lnTo>
                <a:lnTo>
                  <a:pt x="23198" y="84158"/>
                </a:lnTo>
                <a:lnTo>
                  <a:pt x="6069" y="124751"/>
                </a:lnTo>
                <a:lnTo>
                  <a:pt x="0" y="169925"/>
                </a:lnTo>
                <a:lnTo>
                  <a:pt x="0" y="849629"/>
                </a:lnTo>
                <a:lnTo>
                  <a:pt x="6069" y="894804"/>
                </a:lnTo>
                <a:lnTo>
                  <a:pt x="23198" y="935397"/>
                </a:lnTo>
                <a:lnTo>
                  <a:pt x="49768" y="969787"/>
                </a:lnTo>
                <a:lnTo>
                  <a:pt x="84158" y="996357"/>
                </a:lnTo>
                <a:lnTo>
                  <a:pt x="124751" y="1013486"/>
                </a:lnTo>
                <a:lnTo>
                  <a:pt x="169925" y="1019555"/>
                </a:lnTo>
                <a:lnTo>
                  <a:pt x="1529334" y="1019555"/>
                </a:lnTo>
                <a:lnTo>
                  <a:pt x="1574508" y="1013486"/>
                </a:lnTo>
                <a:lnTo>
                  <a:pt x="1615101" y="996357"/>
                </a:lnTo>
                <a:lnTo>
                  <a:pt x="1649491" y="969787"/>
                </a:lnTo>
                <a:lnTo>
                  <a:pt x="1676061" y="935397"/>
                </a:lnTo>
                <a:lnTo>
                  <a:pt x="1693190" y="894804"/>
                </a:lnTo>
                <a:lnTo>
                  <a:pt x="1699260" y="849629"/>
                </a:lnTo>
                <a:lnTo>
                  <a:pt x="1699260" y="169925"/>
                </a:lnTo>
                <a:lnTo>
                  <a:pt x="1693190" y="124751"/>
                </a:lnTo>
                <a:lnTo>
                  <a:pt x="1676061" y="84158"/>
                </a:lnTo>
                <a:lnTo>
                  <a:pt x="1649491" y="49768"/>
                </a:lnTo>
                <a:lnTo>
                  <a:pt x="1615101" y="23198"/>
                </a:lnTo>
                <a:lnTo>
                  <a:pt x="1574508" y="6069"/>
                </a:lnTo>
                <a:lnTo>
                  <a:pt x="1529334" y="0"/>
                </a:lnTo>
                <a:close/>
              </a:path>
            </a:pathLst>
          </a:custGeom>
          <a:solidFill>
            <a:srgbClr val="272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539741" y="2475102"/>
            <a:ext cx="812165" cy="4914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 indent="60960">
              <a:lnSpc>
                <a:spcPts val="1750"/>
              </a:lnSpc>
              <a:spcBef>
                <a:spcPts val="295"/>
              </a:spcBef>
            </a:pP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A global 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cha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len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64935" y="2238755"/>
            <a:ext cx="1699260" cy="1019810"/>
          </a:xfrm>
          <a:custGeom>
            <a:avLst/>
            <a:gdLst/>
            <a:ahLst/>
            <a:cxnLst/>
            <a:rect l="l" t="t" r="r" b="b"/>
            <a:pathLst>
              <a:path w="1699259" h="1019810">
                <a:moveTo>
                  <a:pt x="1529334" y="0"/>
                </a:moveTo>
                <a:lnTo>
                  <a:pt x="169925" y="0"/>
                </a:lnTo>
                <a:lnTo>
                  <a:pt x="124751" y="6069"/>
                </a:lnTo>
                <a:lnTo>
                  <a:pt x="84158" y="23198"/>
                </a:lnTo>
                <a:lnTo>
                  <a:pt x="49768" y="49768"/>
                </a:lnTo>
                <a:lnTo>
                  <a:pt x="23198" y="84158"/>
                </a:lnTo>
                <a:lnTo>
                  <a:pt x="6069" y="124751"/>
                </a:lnTo>
                <a:lnTo>
                  <a:pt x="0" y="169926"/>
                </a:lnTo>
                <a:lnTo>
                  <a:pt x="0" y="849630"/>
                </a:lnTo>
                <a:lnTo>
                  <a:pt x="6069" y="894804"/>
                </a:lnTo>
                <a:lnTo>
                  <a:pt x="23198" y="935397"/>
                </a:lnTo>
                <a:lnTo>
                  <a:pt x="49768" y="969787"/>
                </a:lnTo>
                <a:lnTo>
                  <a:pt x="84158" y="996357"/>
                </a:lnTo>
                <a:lnTo>
                  <a:pt x="124751" y="1013486"/>
                </a:lnTo>
                <a:lnTo>
                  <a:pt x="169925" y="1019556"/>
                </a:lnTo>
                <a:lnTo>
                  <a:pt x="1529334" y="1019556"/>
                </a:lnTo>
                <a:lnTo>
                  <a:pt x="1574508" y="1013486"/>
                </a:lnTo>
                <a:lnTo>
                  <a:pt x="1615101" y="996357"/>
                </a:lnTo>
                <a:lnTo>
                  <a:pt x="1649491" y="969787"/>
                </a:lnTo>
                <a:lnTo>
                  <a:pt x="1676061" y="935397"/>
                </a:lnTo>
                <a:lnTo>
                  <a:pt x="1693190" y="894804"/>
                </a:lnTo>
                <a:lnTo>
                  <a:pt x="1699260" y="849630"/>
                </a:lnTo>
                <a:lnTo>
                  <a:pt x="1699260" y="169926"/>
                </a:lnTo>
                <a:lnTo>
                  <a:pt x="1693190" y="124751"/>
                </a:lnTo>
                <a:lnTo>
                  <a:pt x="1676061" y="84158"/>
                </a:lnTo>
                <a:lnTo>
                  <a:pt x="1649491" y="49768"/>
                </a:lnTo>
                <a:lnTo>
                  <a:pt x="1615101" y="23198"/>
                </a:lnTo>
                <a:lnTo>
                  <a:pt x="1574508" y="6069"/>
                </a:lnTo>
                <a:lnTo>
                  <a:pt x="1529334" y="0"/>
                </a:lnTo>
                <a:close/>
              </a:path>
            </a:pathLst>
          </a:custGeom>
          <a:solidFill>
            <a:srgbClr val="272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214109" y="2367533"/>
            <a:ext cx="1199515" cy="71564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L="12065" marR="5080">
              <a:lnSpc>
                <a:spcPct val="91600"/>
              </a:lnSpc>
              <a:spcBef>
                <a:spcPts val="254"/>
              </a:spcBef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Education</a:t>
            </a:r>
            <a:r>
              <a:rPr dirty="0" sz="1600" spc="-8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awareness  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programmes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33359" y="2234183"/>
            <a:ext cx="1699260" cy="1019810"/>
          </a:xfrm>
          <a:custGeom>
            <a:avLst/>
            <a:gdLst/>
            <a:ahLst/>
            <a:cxnLst/>
            <a:rect l="l" t="t" r="r" b="b"/>
            <a:pathLst>
              <a:path w="1699259" h="1019810">
                <a:moveTo>
                  <a:pt x="1529334" y="0"/>
                </a:moveTo>
                <a:lnTo>
                  <a:pt x="169925" y="0"/>
                </a:lnTo>
                <a:lnTo>
                  <a:pt x="124751" y="6069"/>
                </a:lnTo>
                <a:lnTo>
                  <a:pt x="84158" y="23198"/>
                </a:lnTo>
                <a:lnTo>
                  <a:pt x="49768" y="49768"/>
                </a:lnTo>
                <a:lnTo>
                  <a:pt x="23198" y="84158"/>
                </a:lnTo>
                <a:lnTo>
                  <a:pt x="6069" y="124751"/>
                </a:lnTo>
                <a:lnTo>
                  <a:pt x="0" y="169925"/>
                </a:lnTo>
                <a:lnTo>
                  <a:pt x="0" y="849629"/>
                </a:lnTo>
                <a:lnTo>
                  <a:pt x="6069" y="894804"/>
                </a:lnTo>
                <a:lnTo>
                  <a:pt x="23198" y="935397"/>
                </a:lnTo>
                <a:lnTo>
                  <a:pt x="49768" y="969787"/>
                </a:lnTo>
                <a:lnTo>
                  <a:pt x="84158" y="996357"/>
                </a:lnTo>
                <a:lnTo>
                  <a:pt x="124751" y="1013486"/>
                </a:lnTo>
                <a:lnTo>
                  <a:pt x="169925" y="1019555"/>
                </a:lnTo>
                <a:lnTo>
                  <a:pt x="1529334" y="1019555"/>
                </a:lnTo>
                <a:lnTo>
                  <a:pt x="1574508" y="1013486"/>
                </a:lnTo>
                <a:lnTo>
                  <a:pt x="1615101" y="996357"/>
                </a:lnTo>
                <a:lnTo>
                  <a:pt x="1649491" y="969787"/>
                </a:lnTo>
                <a:lnTo>
                  <a:pt x="1676061" y="935397"/>
                </a:lnTo>
                <a:lnTo>
                  <a:pt x="1693190" y="894804"/>
                </a:lnTo>
                <a:lnTo>
                  <a:pt x="1699260" y="849629"/>
                </a:lnTo>
                <a:lnTo>
                  <a:pt x="1699260" y="169925"/>
                </a:lnTo>
                <a:lnTo>
                  <a:pt x="1693190" y="124751"/>
                </a:lnTo>
                <a:lnTo>
                  <a:pt x="1676061" y="84158"/>
                </a:lnTo>
                <a:lnTo>
                  <a:pt x="1649491" y="49768"/>
                </a:lnTo>
                <a:lnTo>
                  <a:pt x="1615101" y="23198"/>
                </a:lnTo>
                <a:lnTo>
                  <a:pt x="1574508" y="6069"/>
                </a:lnTo>
                <a:lnTo>
                  <a:pt x="1529334" y="0"/>
                </a:lnTo>
                <a:close/>
              </a:path>
            </a:pathLst>
          </a:custGeom>
          <a:solidFill>
            <a:srgbClr val="272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051418" y="2475102"/>
            <a:ext cx="1264920" cy="4914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375285" marR="5080" indent="-363220">
              <a:lnSpc>
                <a:spcPts val="1750"/>
              </a:lnSpc>
              <a:spcBef>
                <a:spcPts val="295"/>
              </a:spcBef>
            </a:pP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Combat</a:t>
            </a:r>
            <a:r>
              <a:rPr dirty="0" sz="1600" spc="-8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hatred 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online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03307" y="2234183"/>
            <a:ext cx="1699260" cy="1019810"/>
          </a:xfrm>
          <a:custGeom>
            <a:avLst/>
            <a:gdLst/>
            <a:ahLst/>
            <a:cxnLst/>
            <a:rect l="l" t="t" r="r" b="b"/>
            <a:pathLst>
              <a:path w="1699259" h="1019810">
                <a:moveTo>
                  <a:pt x="1529334" y="0"/>
                </a:moveTo>
                <a:lnTo>
                  <a:pt x="169925" y="0"/>
                </a:lnTo>
                <a:lnTo>
                  <a:pt x="124751" y="6069"/>
                </a:lnTo>
                <a:lnTo>
                  <a:pt x="84158" y="23198"/>
                </a:lnTo>
                <a:lnTo>
                  <a:pt x="49768" y="49768"/>
                </a:lnTo>
                <a:lnTo>
                  <a:pt x="23198" y="84158"/>
                </a:lnTo>
                <a:lnTo>
                  <a:pt x="6069" y="124751"/>
                </a:lnTo>
                <a:lnTo>
                  <a:pt x="0" y="169925"/>
                </a:lnTo>
                <a:lnTo>
                  <a:pt x="0" y="849629"/>
                </a:lnTo>
                <a:lnTo>
                  <a:pt x="6069" y="894804"/>
                </a:lnTo>
                <a:lnTo>
                  <a:pt x="23198" y="935397"/>
                </a:lnTo>
                <a:lnTo>
                  <a:pt x="49768" y="969787"/>
                </a:lnTo>
                <a:lnTo>
                  <a:pt x="84158" y="996357"/>
                </a:lnTo>
                <a:lnTo>
                  <a:pt x="124751" y="1013486"/>
                </a:lnTo>
                <a:lnTo>
                  <a:pt x="169925" y="1019555"/>
                </a:lnTo>
                <a:lnTo>
                  <a:pt x="1529334" y="1019555"/>
                </a:lnTo>
                <a:lnTo>
                  <a:pt x="1574508" y="1013486"/>
                </a:lnTo>
                <a:lnTo>
                  <a:pt x="1615101" y="996357"/>
                </a:lnTo>
                <a:lnTo>
                  <a:pt x="1649491" y="969787"/>
                </a:lnTo>
                <a:lnTo>
                  <a:pt x="1676061" y="935397"/>
                </a:lnTo>
                <a:lnTo>
                  <a:pt x="1693190" y="894804"/>
                </a:lnTo>
                <a:lnTo>
                  <a:pt x="1699260" y="849629"/>
                </a:lnTo>
                <a:lnTo>
                  <a:pt x="1699260" y="169925"/>
                </a:lnTo>
                <a:lnTo>
                  <a:pt x="1693190" y="124751"/>
                </a:lnTo>
                <a:lnTo>
                  <a:pt x="1676061" y="84158"/>
                </a:lnTo>
                <a:lnTo>
                  <a:pt x="1649491" y="49768"/>
                </a:lnTo>
                <a:lnTo>
                  <a:pt x="1615101" y="23198"/>
                </a:lnTo>
                <a:lnTo>
                  <a:pt x="1574508" y="6069"/>
                </a:lnTo>
                <a:lnTo>
                  <a:pt x="1529334" y="0"/>
                </a:lnTo>
                <a:close/>
              </a:path>
            </a:pathLst>
          </a:custGeom>
          <a:solidFill>
            <a:srgbClr val="272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052050" y="2475102"/>
            <a:ext cx="1002665" cy="4914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28600" marR="5080" indent="-216535">
              <a:lnSpc>
                <a:spcPts val="1750"/>
              </a:lnSpc>
              <a:spcBef>
                <a:spcPts val="295"/>
              </a:spcBef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Report</a:t>
            </a:r>
            <a:r>
              <a:rPr dirty="0" sz="1600" spc="-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hate  crimes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94988" y="3424428"/>
            <a:ext cx="1699260" cy="1019810"/>
          </a:xfrm>
          <a:custGeom>
            <a:avLst/>
            <a:gdLst/>
            <a:ahLst/>
            <a:cxnLst/>
            <a:rect l="l" t="t" r="r" b="b"/>
            <a:pathLst>
              <a:path w="1699260" h="1019810">
                <a:moveTo>
                  <a:pt x="1529334" y="0"/>
                </a:moveTo>
                <a:lnTo>
                  <a:pt x="169925" y="0"/>
                </a:lnTo>
                <a:lnTo>
                  <a:pt x="124751" y="6069"/>
                </a:lnTo>
                <a:lnTo>
                  <a:pt x="84158" y="23198"/>
                </a:lnTo>
                <a:lnTo>
                  <a:pt x="49768" y="49768"/>
                </a:lnTo>
                <a:lnTo>
                  <a:pt x="23198" y="84158"/>
                </a:lnTo>
                <a:lnTo>
                  <a:pt x="6069" y="124751"/>
                </a:lnTo>
                <a:lnTo>
                  <a:pt x="0" y="169925"/>
                </a:lnTo>
                <a:lnTo>
                  <a:pt x="0" y="849630"/>
                </a:lnTo>
                <a:lnTo>
                  <a:pt x="6069" y="894804"/>
                </a:lnTo>
                <a:lnTo>
                  <a:pt x="23198" y="935397"/>
                </a:lnTo>
                <a:lnTo>
                  <a:pt x="49768" y="969787"/>
                </a:lnTo>
                <a:lnTo>
                  <a:pt x="84158" y="996357"/>
                </a:lnTo>
                <a:lnTo>
                  <a:pt x="124751" y="1013486"/>
                </a:lnTo>
                <a:lnTo>
                  <a:pt x="169925" y="1019556"/>
                </a:lnTo>
                <a:lnTo>
                  <a:pt x="1529334" y="1019556"/>
                </a:lnTo>
                <a:lnTo>
                  <a:pt x="1574508" y="1013486"/>
                </a:lnTo>
                <a:lnTo>
                  <a:pt x="1615101" y="996357"/>
                </a:lnTo>
                <a:lnTo>
                  <a:pt x="1649491" y="969787"/>
                </a:lnTo>
                <a:lnTo>
                  <a:pt x="1676061" y="935397"/>
                </a:lnTo>
                <a:lnTo>
                  <a:pt x="1693190" y="894804"/>
                </a:lnTo>
                <a:lnTo>
                  <a:pt x="1699260" y="849630"/>
                </a:lnTo>
                <a:lnTo>
                  <a:pt x="1699260" y="169925"/>
                </a:lnTo>
                <a:lnTo>
                  <a:pt x="1693190" y="124751"/>
                </a:lnTo>
                <a:lnTo>
                  <a:pt x="1676061" y="84158"/>
                </a:lnTo>
                <a:lnTo>
                  <a:pt x="1649491" y="49768"/>
                </a:lnTo>
                <a:lnTo>
                  <a:pt x="1615101" y="23198"/>
                </a:lnTo>
                <a:lnTo>
                  <a:pt x="1574508" y="6069"/>
                </a:lnTo>
                <a:lnTo>
                  <a:pt x="1529334" y="0"/>
                </a:lnTo>
                <a:close/>
              </a:path>
            </a:pathLst>
          </a:custGeom>
          <a:solidFill>
            <a:srgbClr val="272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210558" y="3553155"/>
            <a:ext cx="1469390" cy="71628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12065" marR="5080">
              <a:lnSpc>
                <a:spcPct val="91600"/>
              </a:lnSpc>
              <a:spcBef>
                <a:spcPts val="259"/>
              </a:spcBef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Develop  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cooperation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with  public</a:t>
            </a:r>
            <a:r>
              <a:rPr dirty="0" sz="1600" spc="-7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authorities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64935" y="3424428"/>
            <a:ext cx="1699260" cy="1019810"/>
          </a:xfrm>
          <a:custGeom>
            <a:avLst/>
            <a:gdLst/>
            <a:ahLst/>
            <a:cxnLst/>
            <a:rect l="l" t="t" r="r" b="b"/>
            <a:pathLst>
              <a:path w="1699259" h="1019810">
                <a:moveTo>
                  <a:pt x="1529334" y="0"/>
                </a:moveTo>
                <a:lnTo>
                  <a:pt x="169925" y="0"/>
                </a:lnTo>
                <a:lnTo>
                  <a:pt x="124751" y="6069"/>
                </a:lnTo>
                <a:lnTo>
                  <a:pt x="84158" y="23198"/>
                </a:lnTo>
                <a:lnTo>
                  <a:pt x="49768" y="49768"/>
                </a:lnTo>
                <a:lnTo>
                  <a:pt x="23198" y="84158"/>
                </a:lnTo>
                <a:lnTo>
                  <a:pt x="6069" y="124751"/>
                </a:lnTo>
                <a:lnTo>
                  <a:pt x="0" y="169925"/>
                </a:lnTo>
                <a:lnTo>
                  <a:pt x="0" y="849630"/>
                </a:lnTo>
                <a:lnTo>
                  <a:pt x="6069" y="894804"/>
                </a:lnTo>
                <a:lnTo>
                  <a:pt x="23198" y="935397"/>
                </a:lnTo>
                <a:lnTo>
                  <a:pt x="49768" y="969787"/>
                </a:lnTo>
                <a:lnTo>
                  <a:pt x="84158" y="996357"/>
                </a:lnTo>
                <a:lnTo>
                  <a:pt x="124751" y="1013486"/>
                </a:lnTo>
                <a:lnTo>
                  <a:pt x="169925" y="1019556"/>
                </a:lnTo>
                <a:lnTo>
                  <a:pt x="1529334" y="1019556"/>
                </a:lnTo>
                <a:lnTo>
                  <a:pt x="1574508" y="1013486"/>
                </a:lnTo>
                <a:lnTo>
                  <a:pt x="1615101" y="996357"/>
                </a:lnTo>
                <a:lnTo>
                  <a:pt x="1649491" y="969787"/>
                </a:lnTo>
                <a:lnTo>
                  <a:pt x="1676061" y="935397"/>
                </a:lnTo>
                <a:lnTo>
                  <a:pt x="1693190" y="894804"/>
                </a:lnTo>
                <a:lnTo>
                  <a:pt x="1699260" y="849630"/>
                </a:lnTo>
                <a:lnTo>
                  <a:pt x="1699260" y="169925"/>
                </a:lnTo>
                <a:lnTo>
                  <a:pt x="1693190" y="124751"/>
                </a:lnTo>
                <a:lnTo>
                  <a:pt x="1676061" y="84158"/>
                </a:lnTo>
                <a:lnTo>
                  <a:pt x="1649491" y="49768"/>
                </a:lnTo>
                <a:lnTo>
                  <a:pt x="1615101" y="23198"/>
                </a:lnTo>
                <a:lnTo>
                  <a:pt x="1574508" y="6069"/>
                </a:lnTo>
                <a:lnTo>
                  <a:pt x="1529334" y="0"/>
                </a:lnTo>
                <a:close/>
              </a:path>
            </a:pathLst>
          </a:custGeom>
          <a:solidFill>
            <a:srgbClr val="272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386321" y="3553155"/>
            <a:ext cx="856615" cy="71628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just" marL="12700" marR="5080" indent="57785">
              <a:lnSpc>
                <a:spcPct val="91600"/>
              </a:lnSpc>
              <a:spcBef>
                <a:spcPts val="259"/>
              </a:spcBef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Promote 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ucces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ul 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projects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33359" y="3424428"/>
            <a:ext cx="1699260" cy="1019810"/>
          </a:xfrm>
          <a:custGeom>
            <a:avLst/>
            <a:gdLst/>
            <a:ahLst/>
            <a:cxnLst/>
            <a:rect l="l" t="t" r="r" b="b"/>
            <a:pathLst>
              <a:path w="1699259" h="1019810">
                <a:moveTo>
                  <a:pt x="1529334" y="0"/>
                </a:moveTo>
                <a:lnTo>
                  <a:pt x="169925" y="0"/>
                </a:lnTo>
                <a:lnTo>
                  <a:pt x="124751" y="6069"/>
                </a:lnTo>
                <a:lnTo>
                  <a:pt x="84158" y="23198"/>
                </a:lnTo>
                <a:lnTo>
                  <a:pt x="49768" y="49768"/>
                </a:lnTo>
                <a:lnTo>
                  <a:pt x="23198" y="84158"/>
                </a:lnTo>
                <a:lnTo>
                  <a:pt x="6069" y="124751"/>
                </a:lnTo>
                <a:lnTo>
                  <a:pt x="0" y="169925"/>
                </a:lnTo>
                <a:lnTo>
                  <a:pt x="0" y="849630"/>
                </a:lnTo>
                <a:lnTo>
                  <a:pt x="6069" y="894804"/>
                </a:lnTo>
                <a:lnTo>
                  <a:pt x="23198" y="935397"/>
                </a:lnTo>
                <a:lnTo>
                  <a:pt x="49768" y="969787"/>
                </a:lnTo>
                <a:lnTo>
                  <a:pt x="84158" y="996357"/>
                </a:lnTo>
                <a:lnTo>
                  <a:pt x="124751" y="1013486"/>
                </a:lnTo>
                <a:lnTo>
                  <a:pt x="169925" y="1019556"/>
                </a:lnTo>
                <a:lnTo>
                  <a:pt x="1529334" y="1019556"/>
                </a:lnTo>
                <a:lnTo>
                  <a:pt x="1574508" y="1013486"/>
                </a:lnTo>
                <a:lnTo>
                  <a:pt x="1615101" y="996357"/>
                </a:lnTo>
                <a:lnTo>
                  <a:pt x="1649491" y="969787"/>
                </a:lnTo>
                <a:lnTo>
                  <a:pt x="1676061" y="935397"/>
                </a:lnTo>
                <a:lnTo>
                  <a:pt x="1693190" y="894804"/>
                </a:lnTo>
                <a:lnTo>
                  <a:pt x="1699260" y="849630"/>
                </a:lnTo>
                <a:lnTo>
                  <a:pt x="1699260" y="169925"/>
                </a:lnTo>
                <a:lnTo>
                  <a:pt x="1693190" y="124751"/>
                </a:lnTo>
                <a:lnTo>
                  <a:pt x="1676061" y="84158"/>
                </a:lnTo>
                <a:lnTo>
                  <a:pt x="1649491" y="49768"/>
                </a:lnTo>
                <a:lnTo>
                  <a:pt x="1615101" y="23198"/>
                </a:lnTo>
                <a:lnTo>
                  <a:pt x="1574508" y="6069"/>
                </a:lnTo>
                <a:lnTo>
                  <a:pt x="1529334" y="0"/>
                </a:lnTo>
                <a:close/>
              </a:path>
            </a:pathLst>
          </a:custGeom>
          <a:solidFill>
            <a:srgbClr val="272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063865" y="3776853"/>
            <a:ext cx="1239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Victim</a:t>
            </a:r>
            <a:r>
              <a:rPr dirty="0" sz="16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support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703307" y="3424428"/>
            <a:ext cx="1699260" cy="1019810"/>
          </a:xfrm>
          <a:custGeom>
            <a:avLst/>
            <a:gdLst/>
            <a:ahLst/>
            <a:cxnLst/>
            <a:rect l="l" t="t" r="r" b="b"/>
            <a:pathLst>
              <a:path w="1699259" h="1019810">
                <a:moveTo>
                  <a:pt x="1529334" y="0"/>
                </a:moveTo>
                <a:lnTo>
                  <a:pt x="169925" y="0"/>
                </a:lnTo>
                <a:lnTo>
                  <a:pt x="124751" y="6069"/>
                </a:lnTo>
                <a:lnTo>
                  <a:pt x="84158" y="23198"/>
                </a:lnTo>
                <a:lnTo>
                  <a:pt x="49768" y="49768"/>
                </a:lnTo>
                <a:lnTo>
                  <a:pt x="23198" y="84158"/>
                </a:lnTo>
                <a:lnTo>
                  <a:pt x="6069" y="124751"/>
                </a:lnTo>
                <a:lnTo>
                  <a:pt x="0" y="169925"/>
                </a:lnTo>
                <a:lnTo>
                  <a:pt x="0" y="849630"/>
                </a:lnTo>
                <a:lnTo>
                  <a:pt x="6069" y="894804"/>
                </a:lnTo>
                <a:lnTo>
                  <a:pt x="23198" y="935397"/>
                </a:lnTo>
                <a:lnTo>
                  <a:pt x="49768" y="969787"/>
                </a:lnTo>
                <a:lnTo>
                  <a:pt x="84158" y="996357"/>
                </a:lnTo>
                <a:lnTo>
                  <a:pt x="124751" y="1013486"/>
                </a:lnTo>
                <a:lnTo>
                  <a:pt x="169925" y="1019556"/>
                </a:lnTo>
                <a:lnTo>
                  <a:pt x="1529334" y="1019556"/>
                </a:lnTo>
                <a:lnTo>
                  <a:pt x="1574508" y="1013486"/>
                </a:lnTo>
                <a:lnTo>
                  <a:pt x="1615101" y="996357"/>
                </a:lnTo>
                <a:lnTo>
                  <a:pt x="1649491" y="969787"/>
                </a:lnTo>
                <a:lnTo>
                  <a:pt x="1676061" y="935397"/>
                </a:lnTo>
                <a:lnTo>
                  <a:pt x="1693190" y="894804"/>
                </a:lnTo>
                <a:lnTo>
                  <a:pt x="1699260" y="849630"/>
                </a:lnTo>
                <a:lnTo>
                  <a:pt x="1699260" y="169925"/>
                </a:lnTo>
                <a:lnTo>
                  <a:pt x="1693190" y="124751"/>
                </a:lnTo>
                <a:lnTo>
                  <a:pt x="1676061" y="84158"/>
                </a:lnTo>
                <a:lnTo>
                  <a:pt x="1649491" y="49768"/>
                </a:lnTo>
                <a:lnTo>
                  <a:pt x="1615101" y="23198"/>
                </a:lnTo>
                <a:lnTo>
                  <a:pt x="1574508" y="6069"/>
                </a:lnTo>
                <a:lnTo>
                  <a:pt x="1529334" y="0"/>
                </a:lnTo>
                <a:close/>
              </a:path>
            </a:pathLst>
          </a:custGeom>
          <a:solidFill>
            <a:srgbClr val="272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0154157" y="3665347"/>
            <a:ext cx="797560" cy="4914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4450" marR="5080" indent="-32384">
              <a:lnSpc>
                <a:spcPts val="1750"/>
              </a:lnSpc>
              <a:spcBef>
                <a:spcPts val="295"/>
              </a:spcBef>
            </a:pP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dirty="0" sz="1600" spc="-2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1600" spc="-4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th 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dialogue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64935" y="4613147"/>
            <a:ext cx="1699260" cy="1019810"/>
          </a:xfrm>
          <a:custGeom>
            <a:avLst/>
            <a:gdLst/>
            <a:ahLst/>
            <a:cxnLst/>
            <a:rect l="l" t="t" r="r" b="b"/>
            <a:pathLst>
              <a:path w="1699259" h="1019810">
                <a:moveTo>
                  <a:pt x="1529334" y="0"/>
                </a:moveTo>
                <a:lnTo>
                  <a:pt x="169925" y="0"/>
                </a:lnTo>
                <a:lnTo>
                  <a:pt x="124751" y="6069"/>
                </a:lnTo>
                <a:lnTo>
                  <a:pt x="84158" y="23198"/>
                </a:lnTo>
                <a:lnTo>
                  <a:pt x="49768" y="49768"/>
                </a:lnTo>
                <a:lnTo>
                  <a:pt x="23198" y="84158"/>
                </a:lnTo>
                <a:lnTo>
                  <a:pt x="6069" y="124751"/>
                </a:lnTo>
                <a:lnTo>
                  <a:pt x="0" y="169925"/>
                </a:lnTo>
                <a:lnTo>
                  <a:pt x="0" y="849629"/>
                </a:lnTo>
                <a:lnTo>
                  <a:pt x="6069" y="894804"/>
                </a:lnTo>
                <a:lnTo>
                  <a:pt x="23198" y="935397"/>
                </a:lnTo>
                <a:lnTo>
                  <a:pt x="49768" y="969787"/>
                </a:lnTo>
                <a:lnTo>
                  <a:pt x="84158" y="996357"/>
                </a:lnTo>
                <a:lnTo>
                  <a:pt x="124751" y="1013486"/>
                </a:lnTo>
                <a:lnTo>
                  <a:pt x="169925" y="1019555"/>
                </a:lnTo>
                <a:lnTo>
                  <a:pt x="1529334" y="1019555"/>
                </a:lnTo>
                <a:lnTo>
                  <a:pt x="1574508" y="1013486"/>
                </a:lnTo>
                <a:lnTo>
                  <a:pt x="1615101" y="996357"/>
                </a:lnTo>
                <a:lnTo>
                  <a:pt x="1649491" y="969787"/>
                </a:lnTo>
                <a:lnTo>
                  <a:pt x="1676061" y="935397"/>
                </a:lnTo>
                <a:lnTo>
                  <a:pt x="1693190" y="894804"/>
                </a:lnTo>
                <a:lnTo>
                  <a:pt x="1699260" y="849629"/>
                </a:lnTo>
                <a:lnTo>
                  <a:pt x="1699260" y="169925"/>
                </a:lnTo>
                <a:lnTo>
                  <a:pt x="1693190" y="124751"/>
                </a:lnTo>
                <a:lnTo>
                  <a:pt x="1676061" y="84158"/>
                </a:lnTo>
                <a:lnTo>
                  <a:pt x="1649491" y="49768"/>
                </a:lnTo>
                <a:lnTo>
                  <a:pt x="1615101" y="23198"/>
                </a:lnTo>
                <a:lnTo>
                  <a:pt x="1574508" y="6069"/>
                </a:lnTo>
                <a:lnTo>
                  <a:pt x="1529334" y="0"/>
                </a:lnTo>
                <a:close/>
              </a:path>
            </a:pathLst>
          </a:custGeom>
          <a:solidFill>
            <a:srgbClr val="272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299453" y="4966461"/>
            <a:ext cx="102996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Legal</a:t>
            </a:r>
            <a:r>
              <a:rPr dirty="0" sz="1600" spc="-7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aspect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833359" y="4613147"/>
            <a:ext cx="1699260" cy="1019810"/>
          </a:xfrm>
          <a:custGeom>
            <a:avLst/>
            <a:gdLst/>
            <a:ahLst/>
            <a:cxnLst/>
            <a:rect l="l" t="t" r="r" b="b"/>
            <a:pathLst>
              <a:path w="1699259" h="1019810">
                <a:moveTo>
                  <a:pt x="1529334" y="0"/>
                </a:moveTo>
                <a:lnTo>
                  <a:pt x="169925" y="0"/>
                </a:lnTo>
                <a:lnTo>
                  <a:pt x="124751" y="6069"/>
                </a:lnTo>
                <a:lnTo>
                  <a:pt x="84158" y="23198"/>
                </a:lnTo>
                <a:lnTo>
                  <a:pt x="49768" y="49768"/>
                </a:lnTo>
                <a:lnTo>
                  <a:pt x="23198" y="84158"/>
                </a:lnTo>
                <a:lnTo>
                  <a:pt x="6069" y="124751"/>
                </a:lnTo>
                <a:lnTo>
                  <a:pt x="0" y="169925"/>
                </a:lnTo>
                <a:lnTo>
                  <a:pt x="0" y="849629"/>
                </a:lnTo>
                <a:lnTo>
                  <a:pt x="6069" y="894804"/>
                </a:lnTo>
                <a:lnTo>
                  <a:pt x="23198" y="935397"/>
                </a:lnTo>
                <a:lnTo>
                  <a:pt x="49768" y="969787"/>
                </a:lnTo>
                <a:lnTo>
                  <a:pt x="84158" y="996357"/>
                </a:lnTo>
                <a:lnTo>
                  <a:pt x="124751" y="1013486"/>
                </a:lnTo>
                <a:lnTo>
                  <a:pt x="169925" y="1019555"/>
                </a:lnTo>
                <a:lnTo>
                  <a:pt x="1529334" y="1019555"/>
                </a:lnTo>
                <a:lnTo>
                  <a:pt x="1574508" y="1013486"/>
                </a:lnTo>
                <a:lnTo>
                  <a:pt x="1615101" y="996357"/>
                </a:lnTo>
                <a:lnTo>
                  <a:pt x="1649491" y="969787"/>
                </a:lnTo>
                <a:lnTo>
                  <a:pt x="1676061" y="935397"/>
                </a:lnTo>
                <a:lnTo>
                  <a:pt x="1693190" y="894804"/>
                </a:lnTo>
                <a:lnTo>
                  <a:pt x="1699260" y="849629"/>
                </a:lnTo>
                <a:lnTo>
                  <a:pt x="1699260" y="169925"/>
                </a:lnTo>
                <a:lnTo>
                  <a:pt x="1693190" y="124751"/>
                </a:lnTo>
                <a:lnTo>
                  <a:pt x="1676061" y="84158"/>
                </a:lnTo>
                <a:lnTo>
                  <a:pt x="1649491" y="49768"/>
                </a:lnTo>
                <a:lnTo>
                  <a:pt x="1615101" y="23198"/>
                </a:lnTo>
                <a:lnTo>
                  <a:pt x="1574508" y="6069"/>
                </a:lnTo>
                <a:lnTo>
                  <a:pt x="1529334" y="0"/>
                </a:lnTo>
                <a:close/>
              </a:path>
            </a:pathLst>
          </a:custGeom>
          <a:solidFill>
            <a:srgbClr val="272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963281" y="4966461"/>
            <a:ext cx="14414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Financial</a:t>
            </a:r>
            <a:r>
              <a:rPr dirty="0" sz="16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support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783823" y="6380988"/>
            <a:ext cx="1200912" cy="321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61092" y="6153911"/>
            <a:ext cx="1786127" cy="478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8537" y="1911884"/>
            <a:ext cx="10551307" cy="3324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0"/>
            <a:ext cx="4988560" cy="6858000"/>
            <a:chOff x="684276" y="0"/>
            <a:chExt cx="4988560" cy="6858000"/>
          </a:xfrm>
        </p:grpSpPr>
        <p:sp>
          <p:nvSpPr>
            <p:cNvPr id="3" name="object 3"/>
            <p:cNvSpPr/>
            <p:nvPr/>
          </p:nvSpPr>
          <p:spPr>
            <a:xfrm>
              <a:off x="684276" y="0"/>
              <a:ext cx="4988266" cy="342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4276" y="3428996"/>
              <a:ext cx="4982141" cy="3429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8353043" y="0"/>
            <a:ext cx="3833773" cy="6857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41121"/>
            <a:ext cx="19831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45">
                <a:solidFill>
                  <a:srgbClr val="000000"/>
                </a:solidFill>
              </a:rPr>
              <a:t>The </a:t>
            </a:r>
            <a:r>
              <a:rPr dirty="0" sz="3200" spc="-160">
                <a:solidFill>
                  <a:srgbClr val="000000"/>
                </a:solidFill>
              </a:rPr>
              <a:t>4</a:t>
            </a:r>
            <a:r>
              <a:rPr dirty="0" sz="3200" spc="-155">
                <a:solidFill>
                  <a:srgbClr val="000000"/>
                </a:solidFill>
              </a:rPr>
              <a:t> </a:t>
            </a:r>
            <a:r>
              <a:rPr dirty="0" sz="3200" spc="-170">
                <a:solidFill>
                  <a:srgbClr val="000000"/>
                </a:solidFill>
              </a:rPr>
              <a:t>Pillars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5149" y="1083309"/>
            <a:ext cx="4838700" cy="1155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"/>
                <a:cs typeface="Arial"/>
              </a:rPr>
              <a:t>Article 18 of the Universal </a:t>
            </a:r>
            <a:r>
              <a:rPr dirty="0" sz="1400" b="1">
                <a:latin typeface="Arial"/>
                <a:cs typeface="Arial"/>
              </a:rPr>
              <a:t>Declaration </a:t>
            </a:r>
            <a:r>
              <a:rPr dirty="0" sz="1400" spc="-5" b="1">
                <a:latin typeface="Arial"/>
                <a:cs typeface="Arial"/>
              </a:rPr>
              <a:t>of Human Rights  </a:t>
            </a:r>
            <a:r>
              <a:rPr dirty="0" sz="1200" spc="-5">
                <a:solidFill>
                  <a:srgbClr val="454545"/>
                </a:solidFill>
                <a:latin typeface="Arial"/>
                <a:cs typeface="Arial"/>
              </a:rPr>
              <a:t>Everyone has </a:t>
            </a:r>
            <a:r>
              <a:rPr dirty="0" sz="1200" spc="-10">
                <a:solidFill>
                  <a:srgbClr val="454545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454545"/>
                </a:solidFill>
                <a:latin typeface="Arial"/>
                <a:cs typeface="Arial"/>
              </a:rPr>
              <a:t>right </a:t>
            </a:r>
            <a:r>
              <a:rPr dirty="0" sz="1200">
                <a:solidFill>
                  <a:srgbClr val="454545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454545"/>
                </a:solidFill>
                <a:latin typeface="Arial"/>
                <a:cs typeface="Arial"/>
              </a:rPr>
              <a:t>freedom of </a:t>
            </a:r>
            <a:r>
              <a:rPr dirty="0" sz="1200" spc="-10">
                <a:solidFill>
                  <a:srgbClr val="454545"/>
                </a:solidFill>
                <a:latin typeface="Arial"/>
                <a:cs typeface="Arial"/>
              </a:rPr>
              <a:t>thought, </a:t>
            </a:r>
            <a:r>
              <a:rPr dirty="0" sz="1200" spc="-5">
                <a:solidFill>
                  <a:srgbClr val="454545"/>
                </a:solidFill>
                <a:latin typeface="Arial"/>
                <a:cs typeface="Arial"/>
              </a:rPr>
              <a:t>conscience </a:t>
            </a:r>
            <a:r>
              <a:rPr dirty="0" sz="1200" spc="-10">
                <a:solidFill>
                  <a:srgbClr val="454545"/>
                </a:solidFill>
                <a:latin typeface="Arial"/>
                <a:cs typeface="Arial"/>
              </a:rPr>
              <a:t>and </a:t>
            </a:r>
            <a:r>
              <a:rPr dirty="0" sz="1200" spc="-5">
                <a:solidFill>
                  <a:srgbClr val="454545"/>
                </a:solidFill>
                <a:latin typeface="Arial"/>
                <a:cs typeface="Arial"/>
              </a:rPr>
              <a:t>religion;  </a:t>
            </a:r>
            <a:r>
              <a:rPr dirty="0" sz="1200">
                <a:solidFill>
                  <a:srgbClr val="454545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454545"/>
                </a:solidFill>
                <a:latin typeface="Arial"/>
                <a:cs typeface="Arial"/>
              </a:rPr>
              <a:t>right </a:t>
            </a:r>
            <a:r>
              <a:rPr dirty="0" sz="1200" spc="-10">
                <a:solidFill>
                  <a:srgbClr val="454545"/>
                </a:solidFill>
                <a:latin typeface="Arial"/>
                <a:cs typeface="Arial"/>
              </a:rPr>
              <a:t>includes freedom </a:t>
            </a:r>
            <a:r>
              <a:rPr dirty="0" sz="1200">
                <a:solidFill>
                  <a:srgbClr val="454545"/>
                </a:solidFill>
                <a:latin typeface="Arial"/>
                <a:cs typeface="Arial"/>
              </a:rPr>
              <a:t>to </a:t>
            </a:r>
            <a:r>
              <a:rPr dirty="0" sz="1200" spc="-10">
                <a:solidFill>
                  <a:srgbClr val="454545"/>
                </a:solidFill>
                <a:latin typeface="Arial"/>
                <a:cs typeface="Arial"/>
              </a:rPr>
              <a:t>change his </a:t>
            </a:r>
            <a:r>
              <a:rPr dirty="0" sz="1200" spc="-5">
                <a:solidFill>
                  <a:srgbClr val="454545"/>
                </a:solidFill>
                <a:latin typeface="Arial"/>
                <a:cs typeface="Arial"/>
              </a:rPr>
              <a:t>religion or belief, and  freedom, either </a:t>
            </a:r>
            <a:r>
              <a:rPr dirty="0" sz="1200" spc="-10">
                <a:solidFill>
                  <a:srgbClr val="454545"/>
                </a:solidFill>
                <a:latin typeface="Arial"/>
                <a:cs typeface="Arial"/>
              </a:rPr>
              <a:t>alone </a:t>
            </a:r>
            <a:r>
              <a:rPr dirty="0" sz="1200" spc="-5">
                <a:solidFill>
                  <a:srgbClr val="454545"/>
                </a:solidFill>
                <a:latin typeface="Arial"/>
                <a:cs typeface="Arial"/>
              </a:rPr>
              <a:t>or in community with others and in </a:t>
            </a:r>
            <a:r>
              <a:rPr dirty="0" sz="1200" spc="-10">
                <a:solidFill>
                  <a:srgbClr val="454545"/>
                </a:solidFill>
                <a:latin typeface="Arial"/>
                <a:cs typeface="Arial"/>
              </a:rPr>
              <a:t>public </a:t>
            </a:r>
            <a:r>
              <a:rPr dirty="0" sz="1200" spc="-5">
                <a:solidFill>
                  <a:srgbClr val="454545"/>
                </a:solidFill>
                <a:latin typeface="Arial"/>
                <a:cs typeface="Arial"/>
              </a:rPr>
              <a:t>or  private, </a:t>
            </a:r>
            <a:r>
              <a:rPr dirty="0" sz="1200">
                <a:solidFill>
                  <a:srgbClr val="454545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454545"/>
                </a:solidFill>
                <a:latin typeface="Arial"/>
                <a:cs typeface="Arial"/>
              </a:rPr>
              <a:t>manifest his religion </a:t>
            </a:r>
            <a:r>
              <a:rPr dirty="0" sz="1200">
                <a:solidFill>
                  <a:srgbClr val="454545"/>
                </a:solidFill>
                <a:latin typeface="Arial"/>
                <a:cs typeface="Arial"/>
              </a:rPr>
              <a:t>or </a:t>
            </a:r>
            <a:r>
              <a:rPr dirty="0" sz="1200" spc="-5">
                <a:solidFill>
                  <a:srgbClr val="454545"/>
                </a:solidFill>
                <a:latin typeface="Arial"/>
                <a:cs typeface="Arial"/>
              </a:rPr>
              <a:t>belief in teaching, practice, worship  and</a:t>
            </a:r>
            <a:r>
              <a:rPr dirty="0" sz="1200" spc="-2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54545"/>
                </a:solidFill>
                <a:latin typeface="Arial"/>
                <a:cs typeface="Arial"/>
              </a:rPr>
              <a:t>observance.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8529" y="1083309"/>
            <a:ext cx="5426075" cy="191706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1F2021"/>
                </a:solidFill>
                <a:latin typeface="Arial"/>
                <a:cs typeface="Arial"/>
              </a:rPr>
              <a:t>Article</a:t>
            </a:r>
            <a:r>
              <a:rPr dirty="0" sz="1400" spc="150" b="1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2021"/>
                </a:solidFill>
                <a:latin typeface="Arial"/>
                <a:cs typeface="Arial"/>
              </a:rPr>
              <a:t>9</a:t>
            </a:r>
            <a:r>
              <a:rPr dirty="0" sz="1400" spc="150" b="1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F2021"/>
                </a:solidFill>
                <a:latin typeface="Arial"/>
                <a:cs typeface="Arial"/>
              </a:rPr>
              <a:t>of</a:t>
            </a:r>
            <a:r>
              <a:rPr dirty="0" sz="1400" spc="135" b="1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F2021"/>
                </a:solidFill>
                <a:latin typeface="Arial"/>
                <a:cs typeface="Arial"/>
              </a:rPr>
              <a:t>the</a:t>
            </a:r>
            <a:r>
              <a:rPr dirty="0" sz="1400" spc="140" b="1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F2021"/>
                </a:solidFill>
                <a:latin typeface="Arial"/>
                <a:cs typeface="Arial"/>
              </a:rPr>
              <a:t>European</a:t>
            </a:r>
            <a:r>
              <a:rPr dirty="0" sz="1400" spc="145" b="1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2021"/>
                </a:solidFill>
                <a:latin typeface="Arial"/>
                <a:cs typeface="Arial"/>
              </a:rPr>
              <a:t>Convention</a:t>
            </a:r>
            <a:r>
              <a:rPr dirty="0" sz="1400" spc="150" b="1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F2021"/>
                </a:solidFill>
                <a:latin typeface="Arial"/>
                <a:cs typeface="Arial"/>
              </a:rPr>
              <a:t>on</a:t>
            </a:r>
            <a:r>
              <a:rPr dirty="0" sz="1400" spc="145" b="1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2021"/>
                </a:solidFill>
                <a:latin typeface="Arial"/>
                <a:cs typeface="Arial"/>
              </a:rPr>
              <a:t>Human</a:t>
            </a:r>
            <a:r>
              <a:rPr dirty="0" sz="1400" spc="140" b="1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F2021"/>
                </a:solidFill>
                <a:latin typeface="Arial"/>
                <a:cs typeface="Arial"/>
              </a:rPr>
              <a:t>Rights</a:t>
            </a:r>
            <a:r>
              <a:rPr dirty="0" sz="1400" spc="140" b="1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2021"/>
                </a:solidFill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 b="1">
                <a:solidFill>
                  <a:srgbClr val="1F2021"/>
                </a:solidFill>
                <a:latin typeface="Arial"/>
                <a:cs typeface="Arial"/>
              </a:rPr>
              <a:t>Freedom of thought, conscience and</a:t>
            </a:r>
            <a:r>
              <a:rPr dirty="0" sz="1400" spc="-95" b="1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F2021"/>
                </a:solidFill>
                <a:latin typeface="Arial"/>
                <a:cs typeface="Arial"/>
              </a:rPr>
              <a:t>religion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01930" algn="l"/>
              </a:tabLst>
            </a:pP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Everyone has the right </a:t>
            </a:r>
            <a:r>
              <a:rPr dirty="0" sz="1200">
                <a:solidFill>
                  <a:srgbClr val="1F2021"/>
                </a:solidFill>
                <a:latin typeface="Arial"/>
                <a:cs typeface="Arial"/>
              </a:rPr>
              <a:t>to </a:t>
            </a:r>
            <a:r>
              <a:rPr dirty="0" sz="1200" spc="-10">
                <a:solidFill>
                  <a:srgbClr val="1F2021"/>
                </a:solidFill>
                <a:latin typeface="Arial"/>
                <a:cs typeface="Arial"/>
              </a:rPr>
              <a:t>freedom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of thought, </a:t>
            </a:r>
            <a:r>
              <a:rPr dirty="0" sz="1200" spc="-10">
                <a:solidFill>
                  <a:srgbClr val="1F2021"/>
                </a:solidFill>
                <a:latin typeface="Arial"/>
                <a:cs typeface="Arial"/>
              </a:rPr>
              <a:t>conscience and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religion; </a:t>
            </a:r>
            <a:r>
              <a:rPr dirty="0" sz="1200">
                <a:solidFill>
                  <a:srgbClr val="1F2021"/>
                </a:solidFill>
                <a:latin typeface="Arial"/>
                <a:cs typeface="Arial"/>
              </a:rPr>
              <a:t>this 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right includes freedom </a:t>
            </a:r>
            <a:r>
              <a:rPr dirty="0" sz="1200">
                <a:solidFill>
                  <a:srgbClr val="1F2021"/>
                </a:solidFill>
                <a:latin typeface="Arial"/>
                <a:cs typeface="Arial"/>
              </a:rPr>
              <a:t>to </a:t>
            </a:r>
            <a:r>
              <a:rPr dirty="0" sz="1200" spc="-10">
                <a:solidFill>
                  <a:srgbClr val="1F2021"/>
                </a:solidFill>
                <a:latin typeface="Arial"/>
                <a:cs typeface="Arial"/>
              </a:rPr>
              <a:t>change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her/his </a:t>
            </a:r>
            <a:r>
              <a:rPr dirty="0" sz="1200" spc="-10">
                <a:solidFill>
                  <a:srgbClr val="1F2021"/>
                </a:solidFill>
                <a:latin typeface="Arial"/>
                <a:cs typeface="Arial"/>
              </a:rPr>
              <a:t>religion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or </a:t>
            </a:r>
            <a:r>
              <a:rPr dirty="0" sz="1200" spc="-10">
                <a:solidFill>
                  <a:srgbClr val="1F2021"/>
                </a:solidFill>
                <a:latin typeface="Arial"/>
                <a:cs typeface="Arial"/>
              </a:rPr>
              <a:t>belief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and freedom, either  alone </a:t>
            </a:r>
            <a:r>
              <a:rPr dirty="0" sz="1200">
                <a:solidFill>
                  <a:srgbClr val="1F2021"/>
                </a:solidFill>
                <a:latin typeface="Arial"/>
                <a:cs typeface="Arial"/>
              </a:rPr>
              <a:t>or </a:t>
            </a:r>
            <a:r>
              <a:rPr dirty="0" sz="1200" spc="-10">
                <a:solidFill>
                  <a:srgbClr val="1F2021"/>
                </a:solidFill>
                <a:latin typeface="Arial"/>
                <a:cs typeface="Arial"/>
              </a:rPr>
              <a:t>in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community with others and </a:t>
            </a:r>
            <a:r>
              <a:rPr dirty="0" sz="1200" spc="-10">
                <a:solidFill>
                  <a:srgbClr val="1F2021"/>
                </a:solidFill>
                <a:latin typeface="Arial"/>
                <a:cs typeface="Arial"/>
              </a:rPr>
              <a:t>in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public </a:t>
            </a:r>
            <a:r>
              <a:rPr dirty="0" sz="1200">
                <a:solidFill>
                  <a:srgbClr val="1F2021"/>
                </a:solidFill>
                <a:latin typeface="Arial"/>
                <a:cs typeface="Arial"/>
              </a:rPr>
              <a:t>or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private, </a:t>
            </a:r>
            <a:r>
              <a:rPr dirty="0" sz="1200">
                <a:solidFill>
                  <a:srgbClr val="1F2021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manifest her/his  religion or belief, in worship, teaching, practice and</a:t>
            </a:r>
            <a:r>
              <a:rPr dirty="0" sz="1200" spc="-5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observance.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06375" algn="l"/>
              </a:tabLst>
            </a:pP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Freedom to manifest one's </a:t>
            </a:r>
            <a:r>
              <a:rPr dirty="0" sz="1200" spc="-10">
                <a:solidFill>
                  <a:srgbClr val="1F2021"/>
                </a:solidFill>
                <a:latin typeface="Arial"/>
                <a:cs typeface="Arial"/>
              </a:rPr>
              <a:t>religion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or beliefs shall </a:t>
            </a:r>
            <a:r>
              <a:rPr dirty="0" sz="1200" spc="-10">
                <a:solidFill>
                  <a:srgbClr val="1F2021"/>
                </a:solidFill>
                <a:latin typeface="Arial"/>
                <a:cs typeface="Arial"/>
              </a:rPr>
              <a:t>be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subject only </a:t>
            </a:r>
            <a:r>
              <a:rPr dirty="0" sz="1200">
                <a:solidFill>
                  <a:srgbClr val="1F2021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such  limitations as are prescribed by law and </a:t>
            </a:r>
            <a:r>
              <a:rPr dirty="0" sz="1200" spc="-10">
                <a:solidFill>
                  <a:srgbClr val="1F2021"/>
                </a:solidFill>
                <a:latin typeface="Arial"/>
                <a:cs typeface="Arial"/>
              </a:rPr>
              <a:t>are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necessary in a democratic society  in the interests </a:t>
            </a:r>
            <a:r>
              <a:rPr dirty="0" sz="1200">
                <a:solidFill>
                  <a:srgbClr val="1F2021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public </a:t>
            </a:r>
            <a:r>
              <a:rPr dirty="0" sz="1200" spc="-15">
                <a:solidFill>
                  <a:srgbClr val="1F2021"/>
                </a:solidFill>
                <a:latin typeface="Arial"/>
                <a:cs typeface="Arial"/>
              </a:rPr>
              <a:t>safety, </a:t>
            </a:r>
            <a:r>
              <a:rPr dirty="0" sz="1200">
                <a:solidFill>
                  <a:srgbClr val="1F2021"/>
                </a:solidFill>
                <a:latin typeface="Arial"/>
                <a:cs typeface="Arial"/>
              </a:rPr>
              <a:t>for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the protection of public </a:t>
            </a:r>
            <a:r>
              <a:rPr dirty="0" sz="1200" spc="-15">
                <a:solidFill>
                  <a:srgbClr val="1F2021"/>
                </a:solidFill>
                <a:latin typeface="Arial"/>
                <a:cs typeface="Arial"/>
              </a:rPr>
              <a:t>order, </a:t>
            </a:r>
            <a:r>
              <a:rPr dirty="0" sz="1200" spc="-10">
                <a:solidFill>
                  <a:srgbClr val="1F2021"/>
                </a:solidFill>
                <a:latin typeface="Arial"/>
                <a:cs typeface="Arial"/>
              </a:rPr>
              <a:t>health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or  </a:t>
            </a:r>
            <a:r>
              <a:rPr dirty="0" sz="1200">
                <a:solidFill>
                  <a:srgbClr val="1F2021"/>
                </a:solidFill>
                <a:latin typeface="Arial"/>
                <a:cs typeface="Arial"/>
              </a:rPr>
              <a:t>morals,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or </a:t>
            </a:r>
            <a:r>
              <a:rPr dirty="0" sz="1200">
                <a:solidFill>
                  <a:srgbClr val="1F2021"/>
                </a:solidFill>
                <a:latin typeface="Arial"/>
                <a:cs typeface="Arial"/>
              </a:rPr>
              <a:t>for the protection of the </a:t>
            </a:r>
            <a:r>
              <a:rPr dirty="0" sz="1200" spc="-5">
                <a:solidFill>
                  <a:srgbClr val="1F2021"/>
                </a:solidFill>
                <a:latin typeface="Arial"/>
                <a:cs typeface="Arial"/>
              </a:rPr>
              <a:t>rights and freedoms </a:t>
            </a:r>
            <a:r>
              <a:rPr dirty="0" sz="1200">
                <a:solidFill>
                  <a:srgbClr val="1F2021"/>
                </a:solidFill>
                <a:latin typeface="Arial"/>
                <a:cs typeface="Arial"/>
              </a:rPr>
              <a:t>of</a:t>
            </a:r>
            <a:r>
              <a:rPr dirty="0" sz="1200" spc="-12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2021"/>
                </a:solidFill>
                <a:latin typeface="Arial"/>
                <a:cs typeface="Arial"/>
              </a:rPr>
              <a:t>others.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748" y="3800094"/>
            <a:ext cx="4837430" cy="1520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Article </a:t>
            </a:r>
            <a:r>
              <a:rPr dirty="0" sz="1400" b="1">
                <a:latin typeface="Arial"/>
                <a:cs typeface="Arial"/>
              </a:rPr>
              <a:t>10 </a:t>
            </a:r>
            <a:r>
              <a:rPr dirty="0" sz="1400" spc="-5" b="1">
                <a:latin typeface="Arial"/>
                <a:cs typeface="Arial"/>
              </a:rPr>
              <a:t>of the Charter of Fundamental Rights of the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EU</a:t>
            </a:r>
            <a:endParaRPr sz="1400">
              <a:latin typeface="Arial"/>
              <a:cs typeface="Arial"/>
            </a:endParaRPr>
          </a:p>
          <a:p>
            <a:pPr algn="just" marL="190500" marR="5080" indent="-178435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191135" algn="l"/>
              </a:tabLst>
            </a:pPr>
            <a:r>
              <a:rPr dirty="0" sz="1200" spc="-5">
                <a:latin typeface="Arial"/>
                <a:cs typeface="Arial"/>
              </a:rPr>
              <a:t>Everyone </a:t>
            </a:r>
            <a:r>
              <a:rPr dirty="0" sz="1200">
                <a:latin typeface="Arial"/>
                <a:cs typeface="Arial"/>
              </a:rPr>
              <a:t>has </a:t>
            </a:r>
            <a:r>
              <a:rPr dirty="0" sz="1200" spc="-10">
                <a:latin typeface="Arial"/>
                <a:cs typeface="Arial"/>
              </a:rPr>
              <a:t>the </a:t>
            </a:r>
            <a:r>
              <a:rPr dirty="0" sz="1200" spc="-5">
                <a:latin typeface="Arial"/>
                <a:cs typeface="Arial"/>
              </a:rPr>
              <a:t>right </a:t>
            </a:r>
            <a:r>
              <a:rPr dirty="0" sz="1200">
                <a:latin typeface="Arial"/>
                <a:cs typeface="Arial"/>
              </a:rPr>
              <a:t>to </a:t>
            </a:r>
            <a:r>
              <a:rPr dirty="0" sz="1200" spc="-5">
                <a:latin typeface="Arial"/>
                <a:cs typeface="Arial"/>
              </a:rPr>
              <a:t>freedom </a:t>
            </a:r>
            <a:r>
              <a:rPr dirty="0" sz="1200">
                <a:latin typeface="Arial"/>
                <a:cs typeface="Arial"/>
              </a:rPr>
              <a:t>of </a:t>
            </a:r>
            <a:r>
              <a:rPr dirty="0" sz="1200" spc="-5">
                <a:latin typeface="Arial"/>
                <a:cs typeface="Arial"/>
              </a:rPr>
              <a:t>thought, conscience </a:t>
            </a:r>
            <a:r>
              <a:rPr dirty="0" sz="1200" spc="-10">
                <a:latin typeface="Arial"/>
                <a:cs typeface="Arial"/>
              </a:rPr>
              <a:t>and  </a:t>
            </a:r>
            <a:r>
              <a:rPr dirty="0" sz="1200" spc="-5">
                <a:latin typeface="Arial"/>
                <a:cs typeface="Arial"/>
              </a:rPr>
              <a:t>religion. </a:t>
            </a:r>
            <a:r>
              <a:rPr dirty="0" sz="1200">
                <a:latin typeface="Arial"/>
                <a:cs typeface="Arial"/>
              </a:rPr>
              <a:t>This </a:t>
            </a:r>
            <a:r>
              <a:rPr dirty="0" sz="1200" spc="-5">
                <a:latin typeface="Arial"/>
                <a:cs typeface="Arial"/>
              </a:rPr>
              <a:t>right </a:t>
            </a:r>
            <a:r>
              <a:rPr dirty="0" sz="1200" spc="-10">
                <a:latin typeface="Arial"/>
                <a:cs typeface="Arial"/>
              </a:rPr>
              <a:t>includes freedom </a:t>
            </a:r>
            <a:r>
              <a:rPr dirty="0" sz="1200" spc="-5">
                <a:latin typeface="Arial"/>
                <a:cs typeface="Arial"/>
              </a:rPr>
              <a:t>to </a:t>
            </a:r>
            <a:r>
              <a:rPr dirty="0" sz="1200" spc="-10">
                <a:latin typeface="Arial"/>
                <a:cs typeface="Arial"/>
              </a:rPr>
              <a:t>change religion </a:t>
            </a:r>
            <a:r>
              <a:rPr dirty="0" sz="1200" spc="-5">
                <a:latin typeface="Arial"/>
                <a:cs typeface="Arial"/>
              </a:rPr>
              <a:t>or belief </a:t>
            </a:r>
            <a:r>
              <a:rPr dirty="0" sz="1200" spc="-15">
                <a:latin typeface="Arial"/>
                <a:cs typeface="Arial"/>
              </a:rPr>
              <a:t>and  </a:t>
            </a:r>
            <a:r>
              <a:rPr dirty="0" sz="1200" spc="-5">
                <a:latin typeface="Arial"/>
                <a:cs typeface="Arial"/>
              </a:rPr>
              <a:t>freedom, either </a:t>
            </a:r>
            <a:r>
              <a:rPr dirty="0" sz="1200" spc="-10">
                <a:latin typeface="Arial"/>
                <a:cs typeface="Arial"/>
              </a:rPr>
              <a:t>alone </a:t>
            </a:r>
            <a:r>
              <a:rPr dirty="0" sz="1200" spc="-5">
                <a:latin typeface="Arial"/>
                <a:cs typeface="Arial"/>
              </a:rPr>
              <a:t>or in community with others and in public or </a:t>
            </a:r>
            <a:r>
              <a:rPr dirty="0" sz="1200" spc="-10">
                <a:latin typeface="Arial"/>
                <a:cs typeface="Arial"/>
              </a:rPr>
              <a:t>in  </a:t>
            </a:r>
            <a:r>
              <a:rPr dirty="0" sz="1200" spc="-5">
                <a:latin typeface="Arial"/>
                <a:cs typeface="Arial"/>
              </a:rPr>
              <a:t>private, to manifest </a:t>
            </a:r>
            <a:r>
              <a:rPr dirty="0" sz="1200" spc="-10">
                <a:latin typeface="Arial"/>
                <a:cs typeface="Arial"/>
              </a:rPr>
              <a:t>religion </a:t>
            </a:r>
            <a:r>
              <a:rPr dirty="0" sz="1200" spc="-5">
                <a:latin typeface="Arial"/>
                <a:cs typeface="Arial"/>
              </a:rPr>
              <a:t>or belief, </a:t>
            </a:r>
            <a:r>
              <a:rPr dirty="0" sz="1200" spc="-10">
                <a:latin typeface="Arial"/>
                <a:cs typeface="Arial"/>
              </a:rPr>
              <a:t>in </a:t>
            </a:r>
            <a:r>
              <a:rPr dirty="0" sz="1200" spc="-5">
                <a:latin typeface="Arial"/>
                <a:cs typeface="Arial"/>
              </a:rPr>
              <a:t>worship, </a:t>
            </a:r>
            <a:r>
              <a:rPr dirty="0" sz="1200" spc="-10">
                <a:latin typeface="Arial"/>
                <a:cs typeface="Arial"/>
              </a:rPr>
              <a:t>teaching, </a:t>
            </a:r>
            <a:r>
              <a:rPr dirty="0" sz="1200" spc="-5">
                <a:latin typeface="Arial"/>
                <a:cs typeface="Arial"/>
              </a:rPr>
              <a:t>practice  and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observance.</a:t>
            </a:r>
            <a:endParaRPr sz="1200">
              <a:latin typeface="Arial"/>
              <a:cs typeface="Arial"/>
            </a:endParaRPr>
          </a:p>
          <a:p>
            <a:pPr algn="just" marL="190500" marR="5715" indent="-1784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91135" algn="l"/>
              </a:tabLst>
            </a:pPr>
            <a:r>
              <a:rPr dirty="0" sz="1200" spc="-5">
                <a:latin typeface="Arial"/>
                <a:cs typeface="Arial"/>
              </a:rPr>
              <a:t>The right </a:t>
            </a:r>
            <a:r>
              <a:rPr dirty="0" sz="1200">
                <a:latin typeface="Arial"/>
                <a:cs typeface="Arial"/>
              </a:rPr>
              <a:t>to </a:t>
            </a:r>
            <a:r>
              <a:rPr dirty="0" sz="1200" spc="-5">
                <a:latin typeface="Arial"/>
                <a:cs typeface="Arial"/>
              </a:rPr>
              <a:t>conscientious objection is recognised, in </a:t>
            </a:r>
            <a:r>
              <a:rPr dirty="0" sz="1200" spc="-10">
                <a:latin typeface="Arial"/>
                <a:cs typeface="Arial"/>
              </a:rPr>
              <a:t>accordance  </a:t>
            </a:r>
            <a:r>
              <a:rPr dirty="0" sz="1200" spc="-5">
                <a:latin typeface="Arial"/>
                <a:cs typeface="Arial"/>
              </a:rPr>
              <a:t>with </a:t>
            </a:r>
            <a:r>
              <a:rPr dirty="0" sz="1200">
                <a:latin typeface="Arial"/>
                <a:cs typeface="Arial"/>
              </a:rPr>
              <a:t>the </a:t>
            </a:r>
            <a:r>
              <a:rPr dirty="0" sz="1200" spc="-5">
                <a:latin typeface="Arial"/>
                <a:cs typeface="Arial"/>
              </a:rPr>
              <a:t>national laws governing </a:t>
            </a:r>
            <a:r>
              <a:rPr dirty="0" sz="1200">
                <a:latin typeface="Arial"/>
                <a:cs typeface="Arial"/>
              </a:rPr>
              <a:t>the </a:t>
            </a:r>
            <a:r>
              <a:rPr dirty="0" sz="1200" spc="-5">
                <a:latin typeface="Arial"/>
                <a:cs typeface="Arial"/>
              </a:rPr>
              <a:t>exercise </a:t>
            </a:r>
            <a:r>
              <a:rPr dirty="0" sz="1200">
                <a:latin typeface="Arial"/>
                <a:cs typeface="Arial"/>
              </a:rPr>
              <a:t>of this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right.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8529" y="3795521"/>
            <a:ext cx="5349240" cy="2284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1400" spc="-5" b="1">
                <a:latin typeface="Arial"/>
                <a:cs typeface="Arial"/>
              </a:rPr>
              <a:t>Article </a:t>
            </a:r>
            <a:r>
              <a:rPr dirty="0" sz="1400" spc="-10" b="1">
                <a:latin typeface="Arial"/>
                <a:cs typeface="Arial"/>
              </a:rPr>
              <a:t>17 of the </a:t>
            </a:r>
            <a:r>
              <a:rPr dirty="0" sz="1400" spc="-15" b="1">
                <a:latin typeface="Arial"/>
                <a:cs typeface="Arial"/>
              </a:rPr>
              <a:t>Treaty </a:t>
            </a:r>
            <a:r>
              <a:rPr dirty="0" sz="1400" spc="-5" b="1">
                <a:latin typeface="Arial"/>
                <a:cs typeface="Arial"/>
              </a:rPr>
              <a:t>on the </a:t>
            </a:r>
            <a:r>
              <a:rPr dirty="0" sz="1400" spc="-10" b="1">
                <a:latin typeface="Arial"/>
                <a:cs typeface="Arial"/>
              </a:rPr>
              <a:t>Functioning of </a:t>
            </a:r>
            <a:r>
              <a:rPr dirty="0" sz="1400" b="1">
                <a:latin typeface="Arial"/>
                <a:cs typeface="Arial"/>
              </a:rPr>
              <a:t>the EU </a:t>
            </a:r>
            <a:r>
              <a:rPr dirty="0" sz="1400" spc="-5" b="1">
                <a:latin typeface="Arial"/>
                <a:cs typeface="Arial"/>
              </a:rPr>
              <a:t>(TFEU),  introduced </a:t>
            </a:r>
            <a:r>
              <a:rPr dirty="0" sz="1400" b="1">
                <a:latin typeface="Arial"/>
                <a:cs typeface="Arial"/>
              </a:rPr>
              <a:t>by </a:t>
            </a:r>
            <a:r>
              <a:rPr dirty="0" baseline="2314" sz="1800">
                <a:latin typeface="Arial"/>
                <a:cs typeface="Arial"/>
              </a:rPr>
              <a:t>the </a:t>
            </a:r>
            <a:r>
              <a:rPr dirty="0" baseline="2314" sz="1800" spc="-15">
                <a:latin typeface="Arial"/>
                <a:cs typeface="Arial"/>
              </a:rPr>
              <a:t>Treaty </a:t>
            </a:r>
            <a:r>
              <a:rPr dirty="0" baseline="2314" sz="1800">
                <a:latin typeface="Arial"/>
                <a:cs typeface="Arial"/>
              </a:rPr>
              <a:t>of </a:t>
            </a:r>
            <a:r>
              <a:rPr dirty="0" baseline="2314" sz="1800" spc="-7">
                <a:latin typeface="Arial"/>
                <a:cs typeface="Arial"/>
              </a:rPr>
              <a:t>Lisbon, provides </a:t>
            </a:r>
            <a:r>
              <a:rPr dirty="0" baseline="2314" sz="1800">
                <a:latin typeface="Arial"/>
                <a:cs typeface="Arial"/>
              </a:rPr>
              <a:t>for the </a:t>
            </a:r>
            <a:r>
              <a:rPr dirty="0" baseline="2314" sz="1800" spc="-7">
                <a:latin typeface="Arial"/>
                <a:cs typeface="Arial"/>
              </a:rPr>
              <a:t>first </a:t>
            </a:r>
            <a:r>
              <a:rPr dirty="0" baseline="2314" sz="1800">
                <a:latin typeface="Arial"/>
                <a:cs typeface="Arial"/>
              </a:rPr>
              <a:t>time, a </a:t>
            </a:r>
            <a:r>
              <a:rPr dirty="0" baseline="2314" sz="1800" spc="-7">
                <a:latin typeface="Arial"/>
                <a:cs typeface="Arial"/>
              </a:rPr>
              <a:t>legal basis  </a:t>
            </a:r>
            <a:r>
              <a:rPr dirty="0" sz="1200">
                <a:latin typeface="Arial"/>
                <a:cs typeface="Arial"/>
              </a:rPr>
              <a:t>for </a:t>
            </a:r>
            <a:r>
              <a:rPr dirty="0" sz="1200" spc="-10">
                <a:latin typeface="Arial"/>
                <a:cs typeface="Arial"/>
              </a:rPr>
              <a:t>an open, transparent </a:t>
            </a:r>
            <a:r>
              <a:rPr dirty="0" sz="1200" spc="-5">
                <a:latin typeface="Arial"/>
                <a:cs typeface="Arial"/>
              </a:rPr>
              <a:t>and </a:t>
            </a:r>
            <a:r>
              <a:rPr dirty="0" sz="1200" spc="-10">
                <a:latin typeface="Arial"/>
                <a:cs typeface="Arial"/>
              </a:rPr>
              <a:t>regular dialogue between the </a:t>
            </a:r>
            <a:r>
              <a:rPr dirty="0" sz="1200">
                <a:latin typeface="Arial"/>
                <a:cs typeface="Arial"/>
              </a:rPr>
              <a:t>EU </a:t>
            </a:r>
            <a:r>
              <a:rPr dirty="0" sz="1200" spc="-5">
                <a:latin typeface="Arial"/>
                <a:cs typeface="Arial"/>
              </a:rPr>
              <a:t>institutions </a:t>
            </a:r>
            <a:r>
              <a:rPr dirty="0" sz="1200" spc="-15">
                <a:latin typeface="Arial"/>
                <a:cs typeface="Arial"/>
              </a:rPr>
              <a:t>and  </a:t>
            </a:r>
            <a:r>
              <a:rPr dirty="0" sz="1200" spc="-5">
                <a:latin typeface="Arial"/>
                <a:cs typeface="Arial"/>
              </a:rPr>
              <a:t>churches, religious associations, </a:t>
            </a:r>
            <a:r>
              <a:rPr dirty="0" sz="1200" spc="-10">
                <a:latin typeface="Arial"/>
                <a:cs typeface="Arial"/>
              </a:rPr>
              <a:t>and philosophical and non-confessional  </a:t>
            </a:r>
            <a:r>
              <a:rPr dirty="0" sz="1200" spc="-5">
                <a:latin typeface="Arial"/>
                <a:cs typeface="Arial"/>
              </a:rPr>
              <a:t>organisations.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states:</a:t>
            </a:r>
            <a:endParaRPr sz="1200">
              <a:latin typeface="Arial"/>
              <a:cs typeface="Arial"/>
            </a:endParaRPr>
          </a:p>
          <a:p>
            <a:pPr algn="just" marL="12700" marR="8890">
              <a:lnSpc>
                <a:spcPct val="100000"/>
              </a:lnSpc>
              <a:buAutoNum type="arabicPeriod"/>
              <a:tabLst>
                <a:tab pos="189865" algn="l"/>
              </a:tabLst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-10">
                <a:latin typeface="Arial"/>
                <a:cs typeface="Arial"/>
              </a:rPr>
              <a:t>Union </a:t>
            </a:r>
            <a:r>
              <a:rPr dirty="0" sz="1200" spc="-5">
                <a:latin typeface="Arial"/>
                <a:cs typeface="Arial"/>
              </a:rPr>
              <a:t>respects and does not </a:t>
            </a:r>
            <a:r>
              <a:rPr dirty="0" sz="1200" spc="-10">
                <a:latin typeface="Arial"/>
                <a:cs typeface="Arial"/>
              </a:rPr>
              <a:t>prejudice </a:t>
            </a:r>
            <a:r>
              <a:rPr dirty="0" sz="1200">
                <a:latin typeface="Arial"/>
                <a:cs typeface="Arial"/>
              </a:rPr>
              <a:t>the </a:t>
            </a:r>
            <a:r>
              <a:rPr dirty="0" sz="1200" spc="-5">
                <a:latin typeface="Arial"/>
                <a:cs typeface="Arial"/>
              </a:rPr>
              <a:t>status </a:t>
            </a:r>
            <a:r>
              <a:rPr dirty="0" sz="1200" spc="-10">
                <a:latin typeface="Arial"/>
                <a:cs typeface="Arial"/>
              </a:rPr>
              <a:t>under national law of  </a:t>
            </a:r>
            <a:r>
              <a:rPr dirty="0" sz="1200" spc="-5">
                <a:latin typeface="Arial"/>
                <a:cs typeface="Arial"/>
              </a:rPr>
              <a:t>churches and religious </a:t>
            </a:r>
            <a:r>
              <a:rPr dirty="0" sz="1200">
                <a:latin typeface="Arial"/>
                <a:cs typeface="Arial"/>
              </a:rPr>
              <a:t>associations </a:t>
            </a:r>
            <a:r>
              <a:rPr dirty="0" sz="1200" spc="-5">
                <a:latin typeface="Arial"/>
                <a:cs typeface="Arial"/>
              </a:rPr>
              <a:t>or communities in </a:t>
            </a:r>
            <a:r>
              <a:rPr dirty="0" sz="1200">
                <a:latin typeface="Arial"/>
                <a:cs typeface="Arial"/>
              </a:rPr>
              <a:t>the Member</a:t>
            </a:r>
            <a:r>
              <a:rPr dirty="0" sz="1200" spc="-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States.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buAutoNum type="arabicPeriod"/>
              <a:tabLst>
                <a:tab pos="205104" algn="l"/>
              </a:tabLst>
            </a:pPr>
            <a:r>
              <a:rPr dirty="0" sz="1200" spc="-5">
                <a:latin typeface="Arial"/>
                <a:cs typeface="Arial"/>
              </a:rPr>
              <a:t>The </a:t>
            </a:r>
            <a:r>
              <a:rPr dirty="0" sz="1200" spc="-10">
                <a:latin typeface="Arial"/>
                <a:cs typeface="Arial"/>
              </a:rPr>
              <a:t>Union equally </a:t>
            </a:r>
            <a:r>
              <a:rPr dirty="0" sz="1200" spc="-5">
                <a:latin typeface="Arial"/>
                <a:cs typeface="Arial"/>
              </a:rPr>
              <a:t>respects the status </a:t>
            </a:r>
            <a:r>
              <a:rPr dirty="0" sz="1200" spc="-10">
                <a:latin typeface="Arial"/>
                <a:cs typeface="Arial"/>
              </a:rPr>
              <a:t>under national </a:t>
            </a:r>
            <a:r>
              <a:rPr dirty="0" sz="1200" spc="-5">
                <a:latin typeface="Arial"/>
                <a:cs typeface="Arial"/>
              </a:rPr>
              <a:t>law of </a:t>
            </a:r>
            <a:r>
              <a:rPr dirty="0" sz="1200" spc="-10">
                <a:latin typeface="Arial"/>
                <a:cs typeface="Arial"/>
              </a:rPr>
              <a:t>philosophical  </a:t>
            </a:r>
            <a:r>
              <a:rPr dirty="0" sz="1200" spc="-5">
                <a:latin typeface="Arial"/>
                <a:cs typeface="Arial"/>
              </a:rPr>
              <a:t>and non-confessional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organisations.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buAutoNum type="arabicPeriod"/>
              <a:tabLst>
                <a:tab pos="217170" algn="l"/>
              </a:tabLst>
            </a:pPr>
            <a:r>
              <a:rPr dirty="0" sz="1200" spc="-5">
                <a:latin typeface="Arial"/>
                <a:cs typeface="Arial"/>
              </a:rPr>
              <a:t>Recognising their identity and their specific contribution, the </a:t>
            </a:r>
            <a:r>
              <a:rPr dirty="0" sz="1200" spc="-10">
                <a:latin typeface="Arial"/>
                <a:cs typeface="Arial"/>
              </a:rPr>
              <a:t>Union </a:t>
            </a:r>
            <a:r>
              <a:rPr dirty="0" sz="1200" spc="-5">
                <a:latin typeface="Arial"/>
                <a:cs typeface="Arial"/>
              </a:rPr>
              <a:t>shall  maintain </a:t>
            </a:r>
            <a:r>
              <a:rPr dirty="0" sz="1200">
                <a:latin typeface="Arial"/>
                <a:cs typeface="Arial"/>
              </a:rPr>
              <a:t>an </a:t>
            </a:r>
            <a:r>
              <a:rPr dirty="0" sz="1200" spc="-5">
                <a:latin typeface="Arial"/>
                <a:cs typeface="Arial"/>
              </a:rPr>
              <a:t>open, transparent </a:t>
            </a:r>
            <a:r>
              <a:rPr dirty="0" sz="1200" spc="-10">
                <a:latin typeface="Arial"/>
                <a:cs typeface="Arial"/>
              </a:rPr>
              <a:t>and </a:t>
            </a:r>
            <a:r>
              <a:rPr dirty="0" sz="1200" spc="-5">
                <a:latin typeface="Arial"/>
                <a:cs typeface="Arial"/>
              </a:rPr>
              <a:t>regular dialogue with these churches </a:t>
            </a:r>
            <a:r>
              <a:rPr dirty="0" sz="1200" spc="-10">
                <a:latin typeface="Arial"/>
                <a:cs typeface="Arial"/>
              </a:rPr>
              <a:t>and  </a:t>
            </a:r>
            <a:r>
              <a:rPr dirty="0" sz="1200" spc="-5">
                <a:latin typeface="Arial"/>
                <a:cs typeface="Arial"/>
              </a:rPr>
              <a:t>organisations.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4276" y="0"/>
            <a:ext cx="49911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684276" y="3428998"/>
            <a:ext cx="4985385" cy="3429000"/>
            <a:chOff x="684276" y="3428998"/>
            <a:chExt cx="4985385" cy="3429000"/>
          </a:xfrm>
        </p:grpSpPr>
        <p:sp>
          <p:nvSpPr>
            <p:cNvPr id="9" name="object 9"/>
            <p:cNvSpPr/>
            <p:nvPr/>
          </p:nvSpPr>
          <p:spPr>
            <a:xfrm>
              <a:off x="684276" y="3428998"/>
              <a:ext cx="2493264" cy="3428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77540" y="3485387"/>
              <a:ext cx="2491740" cy="3372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353043" y="0"/>
            <a:ext cx="3839210" cy="6858000"/>
            <a:chOff x="8353043" y="0"/>
            <a:chExt cx="3839210" cy="6858000"/>
          </a:xfrm>
        </p:grpSpPr>
        <p:sp>
          <p:nvSpPr>
            <p:cNvPr id="12" name="object 12"/>
            <p:cNvSpPr/>
            <p:nvPr/>
          </p:nvSpPr>
          <p:spPr>
            <a:xfrm>
              <a:off x="8353043" y="0"/>
              <a:ext cx="3838955" cy="68579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783823" y="6380988"/>
              <a:ext cx="1200912" cy="3215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140964"/>
            <a:ext cx="12192000" cy="3717290"/>
          </a:xfrm>
          <a:custGeom>
            <a:avLst/>
            <a:gdLst/>
            <a:ahLst/>
            <a:cxnLst/>
            <a:rect l="l" t="t" r="r" b="b"/>
            <a:pathLst>
              <a:path w="12192000" h="3717290">
                <a:moveTo>
                  <a:pt x="0" y="3717035"/>
                </a:moveTo>
                <a:lnTo>
                  <a:pt x="12192000" y="3717035"/>
                </a:lnTo>
                <a:lnTo>
                  <a:pt x="12192000" y="0"/>
                </a:lnTo>
                <a:lnTo>
                  <a:pt x="0" y="0"/>
                </a:lnTo>
                <a:lnTo>
                  <a:pt x="0" y="3717035"/>
                </a:lnTo>
                <a:close/>
              </a:path>
            </a:pathLst>
          </a:custGeom>
          <a:solidFill>
            <a:srgbClr val="BE9000">
              <a:alpha val="70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2189460" cy="3141345"/>
          </a:xfrm>
          <a:custGeom>
            <a:avLst/>
            <a:gdLst/>
            <a:ahLst/>
            <a:cxnLst/>
            <a:rect l="l" t="t" r="r" b="b"/>
            <a:pathLst>
              <a:path w="12189460" h="3141345">
                <a:moveTo>
                  <a:pt x="12188952" y="0"/>
                </a:moveTo>
                <a:lnTo>
                  <a:pt x="0" y="0"/>
                </a:lnTo>
                <a:lnTo>
                  <a:pt x="0" y="3140964"/>
                </a:lnTo>
                <a:lnTo>
                  <a:pt x="12188952" y="3140964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9818" y="545337"/>
            <a:ext cx="22205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80">
                <a:solidFill>
                  <a:srgbClr val="000000"/>
                </a:solidFill>
              </a:rPr>
              <a:t>Challenges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2465577" y="2287270"/>
            <a:ext cx="3432810" cy="1919605"/>
            <a:chOff x="2465577" y="2287270"/>
            <a:chExt cx="3432810" cy="1919605"/>
          </a:xfrm>
        </p:grpSpPr>
        <p:sp>
          <p:nvSpPr>
            <p:cNvPr id="7" name="object 7"/>
            <p:cNvSpPr/>
            <p:nvPr/>
          </p:nvSpPr>
          <p:spPr>
            <a:xfrm>
              <a:off x="2471927" y="2293620"/>
              <a:ext cx="3420110" cy="1906905"/>
            </a:xfrm>
            <a:custGeom>
              <a:avLst/>
              <a:gdLst/>
              <a:ahLst/>
              <a:cxnLst/>
              <a:rect l="l" t="t" r="r" b="b"/>
              <a:pathLst>
                <a:path w="3420110" h="1906904">
                  <a:moveTo>
                    <a:pt x="3102102" y="0"/>
                  </a:moveTo>
                  <a:lnTo>
                    <a:pt x="0" y="0"/>
                  </a:lnTo>
                  <a:lnTo>
                    <a:pt x="0" y="1906523"/>
                  </a:lnTo>
                  <a:lnTo>
                    <a:pt x="3102102" y="1906523"/>
                  </a:lnTo>
                  <a:lnTo>
                    <a:pt x="3149062" y="1903079"/>
                  </a:lnTo>
                  <a:lnTo>
                    <a:pt x="3193882" y="1893072"/>
                  </a:lnTo>
                  <a:lnTo>
                    <a:pt x="3236069" y="1876994"/>
                  </a:lnTo>
                  <a:lnTo>
                    <a:pt x="3275132" y="1855337"/>
                  </a:lnTo>
                  <a:lnTo>
                    <a:pt x="3310581" y="1828592"/>
                  </a:lnTo>
                  <a:lnTo>
                    <a:pt x="3341924" y="1797249"/>
                  </a:lnTo>
                  <a:lnTo>
                    <a:pt x="3368669" y="1761800"/>
                  </a:lnTo>
                  <a:lnTo>
                    <a:pt x="3390326" y="1722737"/>
                  </a:lnTo>
                  <a:lnTo>
                    <a:pt x="3406404" y="1680550"/>
                  </a:lnTo>
                  <a:lnTo>
                    <a:pt x="3416411" y="1635730"/>
                  </a:lnTo>
                  <a:lnTo>
                    <a:pt x="3419856" y="1588769"/>
                  </a:lnTo>
                  <a:lnTo>
                    <a:pt x="3419856" y="317753"/>
                  </a:lnTo>
                  <a:lnTo>
                    <a:pt x="3416411" y="270793"/>
                  </a:lnTo>
                  <a:lnTo>
                    <a:pt x="3406404" y="225973"/>
                  </a:lnTo>
                  <a:lnTo>
                    <a:pt x="3390326" y="183786"/>
                  </a:lnTo>
                  <a:lnTo>
                    <a:pt x="3368669" y="144723"/>
                  </a:lnTo>
                  <a:lnTo>
                    <a:pt x="3341924" y="109274"/>
                  </a:lnTo>
                  <a:lnTo>
                    <a:pt x="3310581" y="77931"/>
                  </a:lnTo>
                  <a:lnTo>
                    <a:pt x="3275132" y="51186"/>
                  </a:lnTo>
                  <a:lnTo>
                    <a:pt x="3236069" y="29529"/>
                  </a:lnTo>
                  <a:lnTo>
                    <a:pt x="3193882" y="13451"/>
                  </a:lnTo>
                  <a:lnTo>
                    <a:pt x="3149062" y="3444"/>
                  </a:lnTo>
                  <a:lnTo>
                    <a:pt x="310210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71927" y="2293620"/>
              <a:ext cx="3420110" cy="1906905"/>
            </a:xfrm>
            <a:custGeom>
              <a:avLst/>
              <a:gdLst/>
              <a:ahLst/>
              <a:cxnLst/>
              <a:rect l="l" t="t" r="r" b="b"/>
              <a:pathLst>
                <a:path w="3420110" h="1906904">
                  <a:moveTo>
                    <a:pt x="3419856" y="317753"/>
                  </a:moveTo>
                  <a:lnTo>
                    <a:pt x="3419856" y="1588769"/>
                  </a:lnTo>
                  <a:lnTo>
                    <a:pt x="3416411" y="1635730"/>
                  </a:lnTo>
                  <a:lnTo>
                    <a:pt x="3406404" y="1680550"/>
                  </a:lnTo>
                  <a:lnTo>
                    <a:pt x="3390326" y="1722737"/>
                  </a:lnTo>
                  <a:lnTo>
                    <a:pt x="3368669" y="1761800"/>
                  </a:lnTo>
                  <a:lnTo>
                    <a:pt x="3341924" y="1797249"/>
                  </a:lnTo>
                  <a:lnTo>
                    <a:pt x="3310581" y="1828592"/>
                  </a:lnTo>
                  <a:lnTo>
                    <a:pt x="3275132" y="1855337"/>
                  </a:lnTo>
                  <a:lnTo>
                    <a:pt x="3236069" y="1876994"/>
                  </a:lnTo>
                  <a:lnTo>
                    <a:pt x="3193882" y="1893072"/>
                  </a:lnTo>
                  <a:lnTo>
                    <a:pt x="3149062" y="1903079"/>
                  </a:lnTo>
                  <a:lnTo>
                    <a:pt x="3102102" y="1906523"/>
                  </a:lnTo>
                  <a:lnTo>
                    <a:pt x="0" y="1906523"/>
                  </a:lnTo>
                  <a:lnTo>
                    <a:pt x="0" y="0"/>
                  </a:lnTo>
                  <a:lnTo>
                    <a:pt x="3102102" y="0"/>
                  </a:lnTo>
                  <a:lnTo>
                    <a:pt x="3149062" y="3444"/>
                  </a:lnTo>
                  <a:lnTo>
                    <a:pt x="3193882" y="13451"/>
                  </a:lnTo>
                  <a:lnTo>
                    <a:pt x="3236069" y="29529"/>
                  </a:lnTo>
                  <a:lnTo>
                    <a:pt x="3275132" y="51186"/>
                  </a:lnTo>
                  <a:lnTo>
                    <a:pt x="3310581" y="77931"/>
                  </a:lnTo>
                  <a:lnTo>
                    <a:pt x="3341924" y="109274"/>
                  </a:lnTo>
                  <a:lnTo>
                    <a:pt x="3368669" y="144723"/>
                  </a:lnTo>
                  <a:lnTo>
                    <a:pt x="3390326" y="183786"/>
                  </a:lnTo>
                  <a:lnTo>
                    <a:pt x="3406404" y="225973"/>
                  </a:lnTo>
                  <a:lnTo>
                    <a:pt x="3416411" y="270793"/>
                  </a:lnTo>
                  <a:lnTo>
                    <a:pt x="3419856" y="317753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539364" y="2553665"/>
            <a:ext cx="2994660" cy="640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42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100" spc="-5">
                <a:latin typeface="Carlito"/>
                <a:cs typeface="Carlito"/>
              </a:rPr>
              <a:t>Animal </a:t>
            </a:r>
            <a:r>
              <a:rPr dirty="0" sz="2100" spc="-20">
                <a:latin typeface="Carlito"/>
                <a:cs typeface="Carlito"/>
              </a:rPr>
              <a:t>welfare</a:t>
            </a:r>
            <a:r>
              <a:rPr dirty="0" sz="2100" spc="5">
                <a:latin typeface="Carlito"/>
                <a:cs typeface="Carlito"/>
              </a:rPr>
              <a:t> </a:t>
            </a:r>
            <a:r>
              <a:rPr dirty="0" sz="2100" spc="-10">
                <a:latin typeface="Carlito"/>
                <a:cs typeface="Carlito"/>
              </a:rPr>
              <a:t>vs</a:t>
            </a:r>
            <a:endParaRPr sz="2100">
              <a:latin typeface="Carlito"/>
              <a:cs typeface="Carlito"/>
            </a:endParaRPr>
          </a:p>
          <a:p>
            <a:pPr marL="241300">
              <a:lnSpc>
                <a:spcPts val="2420"/>
              </a:lnSpc>
            </a:pPr>
            <a:r>
              <a:rPr dirty="0" sz="2100" spc="-5">
                <a:latin typeface="Carlito"/>
                <a:cs typeface="Carlito"/>
              </a:rPr>
              <a:t>traditions (Hallal,</a:t>
            </a:r>
            <a:r>
              <a:rPr dirty="0" sz="2100" spc="-55">
                <a:latin typeface="Carlito"/>
                <a:cs typeface="Carlito"/>
              </a:rPr>
              <a:t> </a:t>
            </a:r>
            <a:r>
              <a:rPr dirty="0" sz="2100" spc="-10">
                <a:latin typeface="Carlito"/>
                <a:cs typeface="Carlito"/>
              </a:rPr>
              <a:t>Kosher)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9364" y="3168523"/>
            <a:ext cx="3069590" cy="70866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100" spc="-10">
                <a:latin typeface="Carlito"/>
                <a:cs typeface="Carlito"/>
              </a:rPr>
              <a:t>Circumcision</a:t>
            </a:r>
            <a:endParaRPr sz="21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100" spc="-5">
                <a:latin typeface="Carlito"/>
                <a:cs typeface="Carlito"/>
              </a:rPr>
              <a:t>Building places of</a:t>
            </a:r>
            <a:r>
              <a:rPr dirty="0" sz="2100" spc="-60">
                <a:latin typeface="Carlito"/>
                <a:cs typeface="Carlito"/>
              </a:rPr>
              <a:t> </a:t>
            </a:r>
            <a:r>
              <a:rPr dirty="0" sz="2100" spc="-15">
                <a:latin typeface="Carlito"/>
                <a:cs typeface="Carlito"/>
              </a:rPr>
              <a:t>worship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3813" y="2049526"/>
            <a:ext cx="1938020" cy="2395220"/>
            <a:chOff x="543813" y="2049526"/>
            <a:chExt cx="1938020" cy="2395220"/>
          </a:xfrm>
        </p:grpSpPr>
        <p:sp>
          <p:nvSpPr>
            <p:cNvPr id="12" name="object 12"/>
            <p:cNvSpPr/>
            <p:nvPr/>
          </p:nvSpPr>
          <p:spPr>
            <a:xfrm>
              <a:off x="550163" y="2055876"/>
              <a:ext cx="1925320" cy="2382520"/>
            </a:xfrm>
            <a:custGeom>
              <a:avLst/>
              <a:gdLst/>
              <a:ahLst/>
              <a:cxnLst/>
              <a:rect l="l" t="t" r="r" b="b"/>
              <a:pathLst>
                <a:path w="1925320" h="2382520">
                  <a:moveTo>
                    <a:pt x="1604010" y="0"/>
                  </a:moveTo>
                  <a:lnTo>
                    <a:pt x="320814" y="0"/>
                  </a:lnTo>
                  <a:lnTo>
                    <a:pt x="273407" y="3478"/>
                  </a:lnTo>
                  <a:lnTo>
                    <a:pt x="228160" y="13583"/>
                  </a:lnTo>
                  <a:lnTo>
                    <a:pt x="185568" y="29817"/>
                  </a:lnTo>
                  <a:lnTo>
                    <a:pt x="146129" y="51685"/>
                  </a:lnTo>
                  <a:lnTo>
                    <a:pt x="110338" y="78690"/>
                  </a:lnTo>
                  <a:lnTo>
                    <a:pt x="78691" y="110335"/>
                  </a:lnTo>
                  <a:lnTo>
                    <a:pt x="51686" y="146125"/>
                  </a:lnTo>
                  <a:lnTo>
                    <a:pt x="29817" y="185563"/>
                  </a:lnTo>
                  <a:lnTo>
                    <a:pt x="13583" y="228153"/>
                  </a:lnTo>
                  <a:lnTo>
                    <a:pt x="3478" y="273398"/>
                  </a:lnTo>
                  <a:lnTo>
                    <a:pt x="0" y="320801"/>
                  </a:lnTo>
                  <a:lnTo>
                    <a:pt x="0" y="2061210"/>
                  </a:lnTo>
                  <a:lnTo>
                    <a:pt x="3478" y="2108613"/>
                  </a:lnTo>
                  <a:lnTo>
                    <a:pt x="13583" y="2153858"/>
                  </a:lnTo>
                  <a:lnTo>
                    <a:pt x="29817" y="2196448"/>
                  </a:lnTo>
                  <a:lnTo>
                    <a:pt x="51686" y="2235886"/>
                  </a:lnTo>
                  <a:lnTo>
                    <a:pt x="78691" y="2271676"/>
                  </a:lnTo>
                  <a:lnTo>
                    <a:pt x="110338" y="2303321"/>
                  </a:lnTo>
                  <a:lnTo>
                    <a:pt x="146129" y="2330326"/>
                  </a:lnTo>
                  <a:lnTo>
                    <a:pt x="185568" y="2352194"/>
                  </a:lnTo>
                  <a:lnTo>
                    <a:pt x="228160" y="2368428"/>
                  </a:lnTo>
                  <a:lnTo>
                    <a:pt x="273407" y="2378533"/>
                  </a:lnTo>
                  <a:lnTo>
                    <a:pt x="320814" y="2382012"/>
                  </a:lnTo>
                  <a:lnTo>
                    <a:pt x="1604010" y="2382012"/>
                  </a:lnTo>
                  <a:lnTo>
                    <a:pt x="1651413" y="2378533"/>
                  </a:lnTo>
                  <a:lnTo>
                    <a:pt x="1696658" y="2368428"/>
                  </a:lnTo>
                  <a:lnTo>
                    <a:pt x="1739248" y="2352194"/>
                  </a:lnTo>
                  <a:lnTo>
                    <a:pt x="1778686" y="2330326"/>
                  </a:lnTo>
                  <a:lnTo>
                    <a:pt x="1814476" y="2303321"/>
                  </a:lnTo>
                  <a:lnTo>
                    <a:pt x="1846121" y="2271676"/>
                  </a:lnTo>
                  <a:lnTo>
                    <a:pt x="1873126" y="2235886"/>
                  </a:lnTo>
                  <a:lnTo>
                    <a:pt x="1894994" y="2196448"/>
                  </a:lnTo>
                  <a:lnTo>
                    <a:pt x="1911228" y="2153858"/>
                  </a:lnTo>
                  <a:lnTo>
                    <a:pt x="1921333" y="2108613"/>
                  </a:lnTo>
                  <a:lnTo>
                    <a:pt x="1924812" y="2061210"/>
                  </a:lnTo>
                  <a:lnTo>
                    <a:pt x="1924812" y="320801"/>
                  </a:lnTo>
                  <a:lnTo>
                    <a:pt x="1921333" y="273398"/>
                  </a:lnTo>
                  <a:lnTo>
                    <a:pt x="1911228" y="228153"/>
                  </a:lnTo>
                  <a:lnTo>
                    <a:pt x="1894994" y="185563"/>
                  </a:lnTo>
                  <a:lnTo>
                    <a:pt x="1873126" y="146125"/>
                  </a:lnTo>
                  <a:lnTo>
                    <a:pt x="1846121" y="110335"/>
                  </a:lnTo>
                  <a:lnTo>
                    <a:pt x="1814476" y="78690"/>
                  </a:lnTo>
                  <a:lnTo>
                    <a:pt x="1778686" y="51685"/>
                  </a:lnTo>
                  <a:lnTo>
                    <a:pt x="1739248" y="29817"/>
                  </a:lnTo>
                  <a:lnTo>
                    <a:pt x="1696658" y="13583"/>
                  </a:lnTo>
                  <a:lnTo>
                    <a:pt x="1651413" y="3478"/>
                  </a:lnTo>
                  <a:lnTo>
                    <a:pt x="1604010" y="0"/>
                  </a:lnTo>
                  <a:close/>
                </a:path>
              </a:pathLst>
            </a:custGeom>
            <a:solidFill>
              <a:srgbClr val="272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0163" y="2055876"/>
              <a:ext cx="1925320" cy="2382520"/>
            </a:xfrm>
            <a:custGeom>
              <a:avLst/>
              <a:gdLst/>
              <a:ahLst/>
              <a:cxnLst/>
              <a:rect l="l" t="t" r="r" b="b"/>
              <a:pathLst>
                <a:path w="1925320" h="2382520">
                  <a:moveTo>
                    <a:pt x="0" y="320801"/>
                  </a:moveTo>
                  <a:lnTo>
                    <a:pt x="3478" y="273398"/>
                  </a:lnTo>
                  <a:lnTo>
                    <a:pt x="13583" y="228153"/>
                  </a:lnTo>
                  <a:lnTo>
                    <a:pt x="29817" y="185563"/>
                  </a:lnTo>
                  <a:lnTo>
                    <a:pt x="51686" y="146125"/>
                  </a:lnTo>
                  <a:lnTo>
                    <a:pt x="78691" y="110335"/>
                  </a:lnTo>
                  <a:lnTo>
                    <a:pt x="110338" y="78690"/>
                  </a:lnTo>
                  <a:lnTo>
                    <a:pt x="146129" y="51685"/>
                  </a:lnTo>
                  <a:lnTo>
                    <a:pt x="185568" y="29817"/>
                  </a:lnTo>
                  <a:lnTo>
                    <a:pt x="228160" y="13583"/>
                  </a:lnTo>
                  <a:lnTo>
                    <a:pt x="273407" y="3478"/>
                  </a:lnTo>
                  <a:lnTo>
                    <a:pt x="320814" y="0"/>
                  </a:lnTo>
                  <a:lnTo>
                    <a:pt x="1604010" y="0"/>
                  </a:lnTo>
                  <a:lnTo>
                    <a:pt x="1651413" y="3478"/>
                  </a:lnTo>
                  <a:lnTo>
                    <a:pt x="1696658" y="13583"/>
                  </a:lnTo>
                  <a:lnTo>
                    <a:pt x="1739248" y="29817"/>
                  </a:lnTo>
                  <a:lnTo>
                    <a:pt x="1778686" y="51685"/>
                  </a:lnTo>
                  <a:lnTo>
                    <a:pt x="1814476" y="78690"/>
                  </a:lnTo>
                  <a:lnTo>
                    <a:pt x="1846121" y="110335"/>
                  </a:lnTo>
                  <a:lnTo>
                    <a:pt x="1873126" y="146125"/>
                  </a:lnTo>
                  <a:lnTo>
                    <a:pt x="1894994" y="185563"/>
                  </a:lnTo>
                  <a:lnTo>
                    <a:pt x="1911228" y="228153"/>
                  </a:lnTo>
                  <a:lnTo>
                    <a:pt x="1921333" y="273398"/>
                  </a:lnTo>
                  <a:lnTo>
                    <a:pt x="1924812" y="320801"/>
                  </a:lnTo>
                  <a:lnTo>
                    <a:pt x="1924812" y="2061210"/>
                  </a:lnTo>
                  <a:lnTo>
                    <a:pt x="1921333" y="2108613"/>
                  </a:lnTo>
                  <a:lnTo>
                    <a:pt x="1911228" y="2153858"/>
                  </a:lnTo>
                  <a:lnTo>
                    <a:pt x="1894994" y="2196448"/>
                  </a:lnTo>
                  <a:lnTo>
                    <a:pt x="1873126" y="2235886"/>
                  </a:lnTo>
                  <a:lnTo>
                    <a:pt x="1846121" y="2271676"/>
                  </a:lnTo>
                  <a:lnTo>
                    <a:pt x="1814476" y="2303321"/>
                  </a:lnTo>
                  <a:lnTo>
                    <a:pt x="1778686" y="2330326"/>
                  </a:lnTo>
                  <a:lnTo>
                    <a:pt x="1739248" y="2352194"/>
                  </a:lnTo>
                  <a:lnTo>
                    <a:pt x="1696658" y="2368428"/>
                  </a:lnTo>
                  <a:lnTo>
                    <a:pt x="1651413" y="2378533"/>
                  </a:lnTo>
                  <a:lnTo>
                    <a:pt x="1604010" y="2382012"/>
                  </a:lnTo>
                  <a:lnTo>
                    <a:pt x="320814" y="2382012"/>
                  </a:lnTo>
                  <a:lnTo>
                    <a:pt x="273407" y="2378533"/>
                  </a:lnTo>
                  <a:lnTo>
                    <a:pt x="228160" y="2368428"/>
                  </a:lnTo>
                  <a:lnTo>
                    <a:pt x="185568" y="2352194"/>
                  </a:lnTo>
                  <a:lnTo>
                    <a:pt x="146129" y="2330326"/>
                  </a:lnTo>
                  <a:lnTo>
                    <a:pt x="110338" y="2303321"/>
                  </a:lnTo>
                  <a:lnTo>
                    <a:pt x="78691" y="2271676"/>
                  </a:lnTo>
                  <a:lnTo>
                    <a:pt x="51686" y="2235886"/>
                  </a:lnTo>
                  <a:lnTo>
                    <a:pt x="29817" y="2196448"/>
                  </a:lnTo>
                  <a:lnTo>
                    <a:pt x="13583" y="2153858"/>
                  </a:lnTo>
                  <a:lnTo>
                    <a:pt x="3478" y="2108613"/>
                  </a:lnTo>
                  <a:lnTo>
                    <a:pt x="0" y="2061210"/>
                  </a:lnTo>
                  <a:lnTo>
                    <a:pt x="0" y="32080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773074" y="2242184"/>
            <a:ext cx="1478280" cy="988694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562610" marR="5080" indent="-550545">
              <a:lnSpc>
                <a:spcPts val="3620"/>
              </a:lnSpc>
              <a:spcBef>
                <a:spcPts val="505"/>
              </a:spcBef>
            </a:pPr>
            <a:r>
              <a:rPr dirty="0" sz="3300">
                <a:solidFill>
                  <a:srgbClr val="FFFFFF"/>
                </a:solidFill>
                <a:latin typeface="Carlito"/>
                <a:cs typeface="Carlito"/>
              </a:rPr>
              <a:t>Majority  </a:t>
            </a:r>
            <a:r>
              <a:rPr dirty="0" sz="3300" spc="-10">
                <a:solidFill>
                  <a:srgbClr val="FFFFFF"/>
                </a:solidFill>
                <a:latin typeface="Carlito"/>
                <a:cs typeface="Carlito"/>
              </a:rPr>
              <a:t>vs</a:t>
            </a:r>
            <a:endParaRPr sz="33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7834" y="3163061"/>
            <a:ext cx="1509395" cy="99060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 indent="8890">
              <a:lnSpc>
                <a:spcPts val="3640"/>
              </a:lnSpc>
              <a:spcBef>
                <a:spcPts val="484"/>
              </a:spcBef>
            </a:pPr>
            <a:r>
              <a:rPr dirty="0" sz="3300">
                <a:solidFill>
                  <a:srgbClr val="FFFFFF"/>
                </a:solidFill>
                <a:latin typeface="Carlito"/>
                <a:cs typeface="Carlito"/>
              </a:rPr>
              <a:t>Minori</a:t>
            </a:r>
            <a:r>
              <a:rPr dirty="0" sz="3300" spc="-1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dirty="0" sz="3300">
                <a:solidFill>
                  <a:srgbClr val="FFFFFF"/>
                </a:solidFill>
                <a:latin typeface="Carlito"/>
                <a:cs typeface="Carlito"/>
              </a:rPr>
              <a:t>y  </a:t>
            </a:r>
            <a:r>
              <a:rPr dirty="0" sz="3300" spc="-45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3300">
                <a:solidFill>
                  <a:srgbClr val="FFFFFF"/>
                </a:solidFill>
                <a:latin typeface="Carlito"/>
                <a:cs typeface="Carlito"/>
              </a:rPr>
              <a:t>el</a:t>
            </a:r>
            <a:r>
              <a:rPr dirty="0" sz="3300" spc="-35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3300">
                <a:solidFill>
                  <a:srgbClr val="FFFFFF"/>
                </a:solidFill>
                <a:latin typeface="Carlito"/>
                <a:cs typeface="Carlito"/>
              </a:rPr>
              <a:t>tions</a:t>
            </a:r>
            <a:endParaRPr sz="33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543290" y="2272029"/>
            <a:ext cx="3105150" cy="1917700"/>
            <a:chOff x="8543290" y="2272029"/>
            <a:chExt cx="3105150" cy="1917700"/>
          </a:xfrm>
        </p:grpSpPr>
        <p:sp>
          <p:nvSpPr>
            <p:cNvPr id="17" name="object 17"/>
            <p:cNvSpPr/>
            <p:nvPr/>
          </p:nvSpPr>
          <p:spPr>
            <a:xfrm>
              <a:off x="8549640" y="2278379"/>
              <a:ext cx="3092450" cy="1905000"/>
            </a:xfrm>
            <a:custGeom>
              <a:avLst/>
              <a:gdLst/>
              <a:ahLst/>
              <a:cxnLst/>
              <a:rect l="l" t="t" r="r" b="b"/>
              <a:pathLst>
                <a:path w="3092450" h="1905000">
                  <a:moveTo>
                    <a:pt x="2774695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2774695" y="1905000"/>
                  </a:lnTo>
                  <a:lnTo>
                    <a:pt x="2821622" y="1901558"/>
                  </a:lnTo>
                  <a:lnTo>
                    <a:pt x="2866407" y="1891560"/>
                  </a:lnTo>
                  <a:lnTo>
                    <a:pt x="2908561" y="1875496"/>
                  </a:lnTo>
                  <a:lnTo>
                    <a:pt x="2947594" y="1853858"/>
                  </a:lnTo>
                  <a:lnTo>
                    <a:pt x="2983014" y="1827134"/>
                  </a:lnTo>
                  <a:lnTo>
                    <a:pt x="3014330" y="1795818"/>
                  </a:lnTo>
                  <a:lnTo>
                    <a:pt x="3041054" y="1760398"/>
                  </a:lnTo>
                  <a:lnTo>
                    <a:pt x="3062692" y="1721365"/>
                  </a:lnTo>
                  <a:lnTo>
                    <a:pt x="3078756" y="1679211"/>
                  </a:lnTo>
                  <a:lnTo>
                    <a:pt x="3088754" y="1634426"/>
                  </a:lnTo>
                  <a:lnTo>
                    <a:pt x="3092195" y="1587500"/>
                  </a:lnTo>
                  <a:lnTo>
                    <a:pt x="3092195" y="317500"/>
                  </a:lnTo>
                  <a:lnTo>
                    <a:pt x="3088754" y="270573"/>
                  </a:lnTo>
                  <a:lnTo>
                    <a:pt x="3078756" y="225788"/>
                  </a:lnTo>
                  <a:lnTo>
                    <a:pt x="3062692" y="183634"/>
                  </a:lnTo>
                  <a:lnTo>
                    <a:pt x="3041054" y="144601"/>
                  </a:lnTo>
                  <a:lnTo>
                    <a:pt x="3014330" y="109181"/>
                  </a:lnTo>
                  <a:lnTo>
                    <a:pt x="2983014" y="77865"/>
                  </a:lnTo>
                  <a:lnTo>
                    <a:pt x="2947594" y="51141"/>
                  </a:lnTo>
                  <a:lnTo>
                    <a:pt x="2908561" y="29503"/>
                  </a:lnTo>
                  <a:lnTo>
                    <a:pt x="2866407" y="13439"/>
                  </a:lnTo>
                  <a:lnTo>
                    <a:pt x="2821622" y="3441"/>
                  </a:lnTo>
                  <a:lnTo>
                    <a:pt x="2774695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549640" y="2278379"/>
              <a:ext cx="3092450" cy="1905000"/>
            </a:xfrm>
            <a:custGeom>
              <a:avLst/>
              <a:gdLst/>
              <a:ahLst/>
              <a:cxnLst/>
              <a:rect l="l" t="t" r="r" b="b"/>
              <a:pathLst>
                <a:path w="3092450" h="1905000">
                  <a:moveTo>
                    <a:pt x="3092195" y="317500"/>
                  </a:moveTo>
                  <a:lnTo>
                    <a:pt x="3092195" y="1587500"/>
                  </a:lnTo>
                  <a:lnTo>
                    <a:pt x="3088754" y="1634426"/>
                  </a:lnTo>
                  <a:lnTo>
                    <a:pt x="3078756" y="1679211"/>
                  </a:lnTo>
                  <a:lnTo>
                    <a:pt x="3062692" y="1721365"/>
                  </a:lnTo>
                  <a:lnTo>
                    <a:pt x="3041054" y="1760398"/>
                  </a:lnTo>
                  <a:lnTo>
                    <a:pt x="3014330" y="1795818"/>
                  </a:lnTo>
                  <a:lnTo>
                    <a:pt x="2983014" y="1827134"/>
                  </a:lnTo>
                  <a:lnTo>
                    <a:pt x="2947594" y="1853858"/>
                  </a:lnTo>
                  <a:lnTo>
                    <a:pt x="2908561" y="1875496"/>
                  </a:lnTo>
                  <a:lnTo>
                    <a:pt x="2866407" y="1891560"/>
                  </a:lnTo>
                  <a:lnTo>
                    <a:pt x="2821622" y="1901558"/>
                  </a:lnTo>
                  <a:lnTo>
                    <a:pt x="2774695" y="1905000"/>
                  </a:lnTo>
                  <a:lnTo>
                    <a:pt x="0" y="1905000"/>
                  </a:lnTo>
                  <a:lnTo>
                    <a:pt x="0" y="0"/>
                  </a:lnTo>
                  <a:lnTo>
                    <a:pt x="2774695" y="0"/>
                  </a:lnTo>
                  <a:lnTo>
                    <a:pt x="2821622" y="3441"/>
                  </a:lnTo>
                  <a:lnTo>
                    <a:pt x="2866407" y="13439"/>
                  </a:lnTo>
                  <a:lnTo>
                    <a:pt x="2908561" y="29503"/>
                  </a:lnTo>
                  <a:lnTo>
                    <a:pt x="2947594" y="51141"/>
                  </a:lnTo>
                  <a:lnTo>
                    <a:pt x="2983014" y="77865"/>
                  </a:lnTo>
                  <a:lnTo>
                    <a:pt x="3014330" y="109181"/>
                  </a:lnTo>
                  <a:lnTo>
                    <a:pt x="3041054" y="144601"/>
                  </a:lnTo>
                  <a:lnTo>
                    <a:pt x="3062692" y="183634"/>
                  </a:lnTo>
                  <a:lnTo>
                    <a:pt x="3078756" y="225788"/>
                  </a:lnTo>
                  <a:lnTo>
                    <a:pt x="3088754" y="270573"/>
                  </a:lnTo>
                  <a:lnTo>
                    <a:pt x="3092195" y="317500"/>
                  </a:lnTo>
                  <a:close/>
                </a:path>
              </a:pathLst>
            </a:custGeom>
            <a:ln w="12699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785097" y="2803347"/>
            <a:ext cx="172847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15">
                <a:latin typeface="Carlito"/>
                <a:cs typeface="Carlito"/>
              </a:rPr>
              <a:t>Hate</a:t>
            </a:r>
            <a:r>
              <a:rPr dirty="0" sz="2400" spc="-8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crimes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85097" y="3194050"/>
            <a:ext cx="1435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35">
                <a:latin typeface="Carlito"/>
                <a:cs typeface="Carlito"/>
              </a:rPr>
              <a:t>Terrorism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02881" y="2032761"/>
            <a:ext cx="1753235" cy="2395220"/>
            <a:chOff x="6802881" y="2032761"/>
            <a:chExt cx="1753235" cy="2395220"/>
          </a:xfrm>
        </p:grpSpPr>
        <p:sp>
          <p:nvSpPr>
            <p:cNvPr id="22" name="object 22"/>
            <p:cNvSpPr/>
            <p:nvPr/>
          </p:nvSpPr>
          <p:spPr>
            <a:xfrm>
              <a:off x="6809231" y="2039111"/>
              <a:ext cx="1740535" cy="2382520"/>
            </a:xfrm>
            <a:custGeom>
              <a:avLst/>
              <a:gdLst/>
              <a:ahLst/>
              <a:cxnLst/>
              <a:rect l="l" t="t" r="r" b="b"/>
              <a:pathLst>
                <a:path w="1740534" h="2382520">
                  <a:moveTo>
                    <a:pt x="1450340" y="0"/>
                  </a:moveTo>
                  <a:lnTo>
                    <a:pt x="290068" y="0"/>
                  </a:lnTo>
                  <a:lnTo>
                    <a:pt x="243030" y="3797"/>
                  </a:lnTo>
                  <a:lnTo>
                    <a:pt x="198404" y="14792"/>
                  </a:lnTo>
                  <a:lnTo>
                    <a:pt x="156788" y="32386"/>
                  </a:lnTo>
                  <a:lnTo>
                    <a:pt x="118780" y="55981"/>
                  </a:lnTo>
                  <a:lnTo>
                    <a:pt x="84978" y="84978"/>
                  </a:lnTo>
                  <a:lnTo>
                    <a:pt x="55981" y="118780"/>
                  </a:lnTo>
                  <a:lnTo>
                    <a:pt x="32386" y="156788"/>
                  </a:lnTo>
                  <a:lnTo>
                    <a:pt x="14792" y="198404"/>
                  </a:lnTo>
                  <a:lnTo>
                    <a:pt x="3797" y="243030"/>
                  </a:lnTo>
                  <a:lnTo>
                    <a:pt x="0" y="290067"/>
                  </a:lnTo>
                  <a:lnTo>
                    <a:pt x="0" y="2091944"/>
                  </a:lnTo>
                  <a:lnTo>
                    <a:pt x="3797" y="2138981"/>
                  </a:lnTo>
                  <a:lnTo>
                    <a:pt x="14792" y="2183607"/>
                  </a:lnTo>
                  <a:lnTo>
                    <a:pt x="32386" y="2225223"/>
                  </a:lnTo>
                  <a:lnTo>
                    <a:pt x="55981" y="2263231"/>
                  </a:lnTo>
                  <a:lnTo>
                    <a:pt x="84978" y="2297033"/>
                  </a:lnTo>
                  <a:lnTo>
                    <a:pt x="118780" y="2326030"/>
                  </a:lnTo>
                  <a:lnTo>
                    <a:pt x="156788" y="2349625"/>
                  </a:lnTo>
                  <a:lnTo>
                    <a:pt x="198404" y="2367219"/>
                  </a:lnTo>
                  <a:lnTo>
                    <a:pt x="243030" y="2378214"/>
                  </a:lnTo>
                  <a:lnTo>
                    <a:pt x="290068" y="2382012"/>
                  </a:lnTo>
                  <a:lnTo>
                    <a:pt x="1450340" y="2382012"/>
                  </a:lnTo>
                  <a:lnTo>
                    <a:pt x="1497377" y="2378214"/>
                  </a:lnTo>
                  <a:lnTo>
                    <a:pt x="1542003" y="2367219"/>
                  </a:lnTo>
                  <a:lnTo>
                    <a:pt x="1583619" y="2349625"/>
                  </a:lnTo>
                  <a:lnTo>
                    <a:pt x="1621627" y="2326030"/>
                  </a:lnTo>
                  <a:lnTo>
                    <a:pt x="1655429" y="2297033"/>
                  </a:lnTo>
                  <a:lnTo>
                    <a:pt x="1684426" y="2263231"/>
                  </a:lnTo>
                  <a:lnTo>
                    <a:pt x="1708021" y="2225223"/>
                  </a:lnTo>
                  <a:lnTo>
                    <a:pt x="1725615" y="2183607"/>
                  </a:lnTo>
                  <a:lnTo>
                    <a:pt x="1736610" y="2138981"/>
                  </a:lnTo>
                  <a:lnTo>
                    <a:pt x="1740408" y="2091944"/>
                  </a:lnTo>
                  <a:lnTo>
                    <a:pt x="1740408" y="290067"/>
                  </a:lnTo>
                  <a:lnTo>
                    <a:pt x="1736610" y="243030"/>
                  </a:lnTo>
                  <a:lnTo>
                    <a:pt x="1725615" y="198404"/>
                  </a:lnTo>
                  <a:lnTo>
                    <a:pt x="1708021" y="156788"/>
                  </a:lnTo>
                  <a:lnTo>
                    <a:pt x="1684426" y="118780"/>
                  </a:lnTo>
                  <a:lnTo>
                    <a:pt x="1655429" y="84978"/>
                  </a:lnTo>
                  <a:lnTo>
                    <a:pt x="1621627" y="55981"/>
                  </a:lnTo>
                  <a:lnTo>
                    <a:pt x="1583619" y="32386"/>
                  </a:lnTo>
                  <a:lnTo>
                    <a:pt x="1542003" y="14792"/>
                  </a:lnTo>
                  <a:lnTo>
                    <a:pt x="1497377" y="3797"/>
                  </a:lnTo>
                  <a:lnTo>
                    <a:pt x="1450340" y="0"/>
                  </a:lnTo>
                  <a:close/>
                </a:path>
              </a:pathLst>
            </a:custGeom>
            <a:solidFill>
              <a:srgbClr val="272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809231" y="2039111"/>
              <a:ext cx="1740535" cy="2382520"/>
            </a:xfrm>
            <a:custGeom>
              <a:avLst/>
              <a:gdLst/>
              <a:ahLst/>
              <a:cxnLst/>
              <a:rect l="l" t="t" r="r" b="b"/>
              <a:pathLst>
                <a:path w="1740534" h="2382520">
                  <a:moveTo>
                    <a:pt x="0" y="290067"/>
                  </a:moveTo>
                  <a:lnTo>
                    <a:pt x="3797" y="243030"/>
                  </a:lnTo>
                  <a:lnTo>
                    <a:pt x="14792" y="198404"/>
                  </a:lnTo>
                  <a:lnTo>
                    <a:pt x="32386" y="156788"/>
                  </a:lnTo>
                  <a:lnTo>
                    <a:pt x="55981" y="118780"/>
                  </a:lnTo>
                  <a:lnTo>
                    <a:pt x="84978" y="84978"/>
                  </a:lnTo>
                  <a:lnTo>
                    <a:pt x="118780" y="55981"/>
                  </a:lnTo>
                  <a:lnTo>
                    <a:pt x="156788" y="32386"/>
                  </a:lnTo>
                  <a:lnTo>
                    <a:pt x="198404" y="14792"/>
                  </a:lnTo>
                  <a:lnTo>
                    <a:pt x="243030" y="3797"/>
                  </a:lnTo>
                  <a:lnTo>
                    <a:pt x="290068" y="0"/>
                  </a:lnTo>
                  <a:lnTo>
                    <a:pt x="1450340" y="0"/>
                  </a:lnTo>
                  <a:lnTo>
                    <a:pt x="1497377" y="3797"/>
                  </a:lnTo>
                  <a:lnTo>
                    <a:pt x="1542003" y="14792"/>
                  </a:lnTo>
                  <a:lnTo>
                    <a:pt x="1583619" y="32386"/>
                  </a:lnTo>
                  <a:lnTo>
                    <a:pt x="1621627" y="55981"/>
                  </a:lnTo>
                  <a:lnTo>
                    <a:pt x="1655429" y="84978"/>
                  </a:lnTo>
                  <a:lnTo>
                    <a:pt x="1684426" y="118780"/>
                  </a:lnTo>
                  <a:lnTo>
                    <a:pt x="1708021" y="156788"/>
                  </a:lnTo>
                  <a:lnTo>
                    <a:pt x="1725615" y="198404"/>
                  </a:lnTo>
                  <a:lnTo>
                    <a:pt x="1736610" y="243030"/>
                  </a:lnTo>
                  <a:lnTo>
                    <a:pt x="1740408" y="290067"/>
                  </a:lnTo>
                  <a:lnTo>
                    <a:pt x="1740408" y="2091944"/>
                  </a:lnTo>
                  <a:lnTo>
                    <a:pt x="1736610" y="2138981"/>
                  </a:lnTo>
                  <a:lnTo>
                    <a:pt x="1725615" y="2183607"/>
                  </a:lnTo>
                  <a:lnTo>
                    <a:pt x="1708021" y="2225223"/>
                  </a:lnTo>
                  <a:lnTo>
                    <a:pt x="1684426" y="2263231"/>
                  </a:lnTo>
                  <a:lnTo>
                    <a:pt x="1655429" y="2297033"/>
                  </a:lnTo>
                  <a:lnTo>
                    <a:pt x="1621627" y="2326030"/>
                  </a:lnTo>
                  <a:lnTo>
                    <a:pt x="1583619" y="2349625"/>
                  </a:lnTo>
                  <a:lnTo>
                    <a:pt x="1542003" y="2367219"/>
                  </a:lnTo>
                  <a:lnTo>
                    <a:pt x="1497377" y="2378214"/>
                  </a:lnTo>
                  <a:lnTo>
                    <a:pt x="1450340" y="2382012"/>
                  </a:lnTo>
                  <a:lnTo>
                    <a:pt x="290068" y="2382012"/>
                  </a:lnTo>
                  <a:lnTo>
                    <a:pt x="243030" y="2378214"/>
                  </a:lnTo>
                  <a:lnTo>
                    <a:pt x="198404" y="2367219"/>
                  </a:lnTo>
                  <a:lnTo>
                    <a:pt x="156788" y="2349625"/>
                  </a:lnTo>
                  <a:lnTo>
                    <a:pt x="118780" y="2326030"/>
                  </a:lnTo>
                  <a:lnTo>
                    <a:pt x="84978" y="2297033"/>
                  </a:lnTo>
                  <a:lnTo>
                    <a:pt x="55981" y="2263231"/>
                  </a:lnTo>
                  <a:lnTo>
                    <a:pt x="32386" y="2225223"/>
                  </a:lnTo>
                  <a:lnTo>
                    <a:pt x="14792" y="2183607"/>
                  </a:lnTo>
                  <a:lnTo>
                    <a:pt x="3797" y="2138981"/>
                  </a:lnTo>
                  <a:lnTo>
                    <a:pt x="0" y="2091944"/>
                  </a:lnTo>
                  <a:lnTo>
                    <a:pt x="0" y="2900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7023861" y="2718942"/>
            <a:ext cx="130873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10">
                <a:solidFill>
                  <a:srgbClr val="FFFFFF"/>
                </a:solidFill>
                <a:latin typeface="Carlito"/>
                <a:cs typeface="Carlito"/>
              </a:rPr>
              <a:t>Security</a:t>
            </a:r>
            <a:endParaRPr sz="31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98538" y="3151758"/>
            <a:ext cx="1163320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15">
                <a:solidFill>
                  <a:srgbClr val="FFFFFF"/>
                </a:solidFill>
                <a:latin typeface="Carlito"/>
                <a:cs typeface="Carlito"/>
              </a:rPr>
              <a:t>threats</a:t>
            </a:r>
            <a:endParaRPr sz="3100"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783823" y="6380988"/>
            <a:ext cx="1200912" cy="321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79818" y="1013586"/>
            <a:ext cx="32264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95">
                <a:solidFill>
                  <a:srgbClr val="000000"/>
                </a:solidFill>
              </a:rPr>
              <a:t>Security</a:t>
            </a:r>
            <a:r>
              <a:rPr dirty="0" sz="4000" spc="-285">
                <a:solidFill>
                  <a:srgbClr val="000000"/>
                </a:solidFill>
              </a:rPr>
              <a:t> </a:t>
            </a:r>
            <a:r>
              <a:rPr dirty="0" sz="4000" spc="-125">
                <a:solidFill>
                  <a:srgbClr val="000000"/>
                </a:solidFill>
              </a:rPr>
              <a:t>threats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000755" cy="3339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97351" y="0"/>
            <a:ext cx="2991612" cy="3339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518914"/>
            <a:ext cx="6188963" cy="3339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679818" y="2249830"/>
            <a:ext cx="3099435" cy="386969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latin typeface="Carlito"/>
                <a:cs typeface="Carlito"/>
              </a:rPr>
              <a:t>Online/social media/gaming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 spc="-5">
                <a:latin typeface="Carlito"/>
                <a:cs typeface="Carlito"/>
              </a:rPr>
              <a:t>abuse</a:t>
            </a:r>
            <a:endParaRPr sz="1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latin typeface="Carlito"/>
                <a:cs typeface="Carlito"/>
              </a:rPr>
              <a:t>Insult/Harassment</a:t>
            </a:r>
            <a:endParaRPr sz="1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15">
                <a:latin typeface="Carlito"/>
                <a:cs typeface="Carlito"/>
              </a:rPr>
              <a:t>Vandalism/Graffiti</a:t>
            </a:r>
            <a:endParaRPr sz="1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15">
                <a:latin typeface="Carlito"/>
                <a:cs typeface="Carlito"/>
              </a:rPr>
              <a:t>Desecration</a:t>
            </a:r>
            <a:endParaRPr sz="1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latin typeface="Carlito"/>
                <a:cs typeface="Carlito"/>
              </a:rPr>
              <a:t>Theft</a:t>
            </a:r>
            <a:endParaRPr sz="1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15">
                <a:latin typeface="Carlito"/>
                <a:cs typeface="Carlito"/>
              </a:rPr>
              <a:t>Arson</a:t>
            </a:r>
            <a:endParaRPr sz="1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Carlito"/>
                <a:cs typeface="Carlito"/>
              </a:rPr>
              <a:t>Kidnapping</a:t>
            </a:r>
            <a:endParaRPr sz="1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latin typeface="Carlito"/>
                <a:cs typeface="Carlito"/>
              </a:rPr>
              <a:t>Violent</a:t>
            </a:r>
            <a:r>
              <a:rPr dirty="0" sz="1600" spc="-5">
                <a:latin typeface="Carlito"/>
                <a:cs typeface="Carlito"/>
              </a:rPr>
              <a:t> assault</a:t>
            </a:r>
            <a:endParaRPr sz="1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latin typeface="Carlito"/>
                <a:cs typeface="Carlito"/>
              </a:rPr>
              <a:t>Stabbing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attack</a:t>
            </a:r>
            <a:endParaRPr sz="1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latin typeface="Carlito"/>
                <a:cs typeface="Carlito"/>
              </a:rPr>
              <a:t>Hostage</a:t>
            </a:r>
            <a:r>
              <a:rPr dirty="0" sz="1600">
                <a:latin typeface="Carlito"/>
                <a:cs typeface="Carlito"/>
              </a:rPr>
              <a:t> </a:t>
            </a:r>
            <a:r>
              <a:rPr dirty="0" sz="1600" spc="-5">
                <a:latin typeface="Carlito"/>
                <a:cs typeface="Carlito"/>
              </a:rPr>
              <a:t>taking</a:t>
            </a:r>
            <a:endParaRPr sz="1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Carlito"/>
                <a:cs typeface="Carlito"/>
              </a:rPr>
              <a:t>Car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ramming</a:t>
            </a:r>
            <a:endParaRPr sz="1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Carlito"/>
                <a:cs typeface="Carlito"/>
              </a:rPr>
              <a:t>Active </a:t>
            </a:r>
            <a:r>
              <a:rPr dirty="0" sz="1600" spc="-10">
                <a:latin typeface="Carlito"/>
                <a:cs typeface="Carlito"/>
              </a:rPr>
              <a:t>shooter</a:t>
            </a:r>
            <a:endParaRPr sz="1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latin typeface="Carlito"/>
                <a:cs typeface="Carlito"/>
              </a:rPr>
              <a:t>Explosive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83823" y="6380988"/>
            <a:ext cx="1200912" cy="321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237" y="121411"/>
            <a:ext cx="45770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75">
                <a:solidFill>
                  <a:srgbClr val="000000"/>
                </a:solidFill>
              </a:rPr>
              <a:t>Hatred </a:t>
            </a:r>
            <a:r>
              <a:rPr dirty="0" sz="4000" spc="-215">
                <a:solidFill>
                  <a:srgbClr val="000000"/>
                </a:solidFill>
              </a:rPr>
              <a:t>and</a:t>
            </a:r>
            <a:r>
              <a:rPr dirty="0" sz="4000" spc="-305">
                <a:solidFill>
                  <a:srgbClr val="000000"/>
                </a:solidFill>
              </a:rPr>
              <a:t> </a:t>
            </a:r>
            <a:r>
              <a:rPr dirty="0" sz="4000" spc="-260">
                <a:solidFill>
                  <a:srgbClr val="000000"/>
                </a:solidFill>
              </a:rPr>
              <a:t>Radicalism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3631691"/>
            <a:ext cx="7403591" cy="2642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858011"/>
            <a:ext cx="7404100" cy="2691765"/>
            <a:chOff x="0" y="858011"/>
            <a:chExt cx="7404100" cy="2691765"/>
          </a:xfrm>
        </p:grpSpPr>
        <p:sp>
          <p:nvSpPr>
            <p:cNvPr id="5" name="object 5"/>
            <p:cNvSpPr/>
            <p:nvPr/>
          </p:nvSpPr>
          <p:spPr>
            <a:xfrm>
              <a:off x="2503932" y="861059"/>
              <a:ext cx="4899660" cy="26791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858011"/>
              <a:ext cx="3339083" cy="26913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479792" y="3631729"/>
            <a:ext cx="3565140" cy="26425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783823" y="6380988"/>
            <a:ext cx="1200912" cy="321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79792" y="858043"/>
            <a:ext cx="3569648" cy="2691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1628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965">
                <a:solidFill>
                  <a:srgbClr val="000000"/>
                </a:solidFill>
              </a:rPr>
              <a:t>T</a:t>
            </a:r>
            <a:r>
              <a:rPr dirty="0" sz="4400" spc="-65">
                <a:solidFill>
                  <a:srgbClr val="000000"/>
                </a:solidFill>
              </a:rPr>
              <a:t>er</a:t>
            </a:r>
            <a:r>
              <a:rPr dirty="0" sz="4400" spc="-125">
                <a:solidFill>
                  <a:srgbClr val="000000"/>
                </a:solidFill>
              </a:rPr>
              <a:t>r</a:t>
            </a:r>
            <a:r>
              <a:rPr dirty="0" sz="4400" spc="-165">
                <a:solidFill>
                  <a:srgbClr val="000000"/>
                </a:solidFill>
              </a:rPr>
              <a:t>orism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44424" y="1533144"/>
            <a:ext cx="2644140" cy="1467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3379" y="3133344"/>
            <a:ext cx="2615184" cy="1467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124200" y="1519427"/>
            <a:ext cx="8813165" cy="4732020"/>
            <a:chOff x="3124200" y="1519427"/>
            <a:chExt cx="8813165" cy="4732020"/>
          </a:xfrm>
        </p:grpSpPr>
        <p:sp>
          <p:nvSpPr>
            <p:cNvPr id="6" name="object 6"/>
            <p:cNvSpPr/>
            <p:nvPr/>
          </p:nvSpPr>
          <p:spPr>
            <a:xfrm>
              <a:off x="5739383" y="1577016"/>
              <a:ext cx="6197533" cy="41294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47059" y="4780787"/>
              <a:ext cx="2592324" cy="1470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24200" y="1519427"/>
              <a:ext cx="2615183" cy="14706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31820" y="3133344"/>
              <a:ext cx="2616708" cy="14706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362711" y="4783835"/>
            <a:ext cx="2616708" cy="1470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783823" y="6380988"/>
            <a:ext cx="1200912" cy="3215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100"/>
              </a:spcBef>
            </a:pPr>
            <a:r>
              <a:rPr dirty="0" spc="-545"/>
              <a:t>Case</a:t>
            </a:r>
            <a:r>
              <a:rPr dirty="0" spc="-290"/>
              <a:t> </a:t>
            </a:r>
            <a:r>
              <a:rPr dirty="0" spc="-225"/>
              <a:t>studies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82267" y="2345435"/>
            <a:ext cx="10567670" cy="4290060"/>
            <a:chOff x="1382267" y="2345435"/>
            <a:chExt cx="10567670" cy="4290060"/>
          </a:xfrm>
        </p:grpSpPr>
        <p:sp>
          <p:nvSpPr>
            <p:cNvPr id="5" name="object 5"/>
            <p:cNvSpPr/>
            <p:nvPr/>
          </p:nvSpPr>
          <p:spPr>
            <a:xfrm>
              <a:off x="1382267" y="2345435"/>
              <a:ext cx="4482083" cy="28117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350508" y="2345435"/>
              <a:ext cx="4800599" cy="28117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671048" y="6281927"/>
              <a:ext cx="1278636" cy="3535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0"/>
            <a:ext cx="404012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8936" y="2707893"/>
            <a:ext cx="2668905" cy="173228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66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4000" spc="-57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4000" spc="-4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4000" spc="-235">
                <a:solidFill>
                  <a:srgbClr val="FFFFFF"/>
                </a:solidFill>
                <a:latin typeface="Arial"/>
                <a:cs typeface="Arial"/>
              </a:rPr>
              <a:t>egua</a:t>
            </a:r>
            <a:r>
              <a:rPr dirty="0" sz="4000" spc="-2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4000" spc="-145">
                <a:solidFill>
                  <a:srgbClr val="FFFFFF"/>
                </a:solidFill>
                <a:latin typeface="Arial"/>
                <a:cs typeface="Arial"/>
              </a:rPr>
              <a:t>ding  </a:t>
            </a:r>
            <a:r>
              <a:rPr dirty="0" sz="4000" spc="-60">
                <a:solidFill>
                  <a:srgbClr val="FFFFFF"/>
                </a:solidFill>
                <a:latin typeface="Arial"/>
                <a:cs typeface="Arial"/>
              </a:rPr>
              <a:t>faith  </a:t>
            </a:r>
            <a:r>
              <a:rPr dirty="0" sz="4000" spc="-33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4000" spc="-170">
                <a:solidFill>
                  <a:srgbClr val="FFFFFF"/>
                </a:solidFill>
                <a:latin typeface="Arial"/>
                <a:cs typeface="Arial"/>
              </a:rPr>
              <a:t>ommu</a:t>
            </a:r>
            <a:r>
              <a:rPr dirty="0" sz="4000" spc="-15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4000" spc="-105">
                <a:solidFill>
                  <a:srgbClr val="FFFFFF"/>
                </a:solidFill>
                <a:latin typeface="Arial"/>
                <a:cs typeface="Arial"/>
              </a:rPr>
              <a:t>ities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83823" y="6380988"/>
            <a:ext cx="1200912" cy="321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02068" y="352031"/>
            <a:ext cx="1073657" cy="698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98156" y="580390"/>
            <a:ext cx="684530" cy="20827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rlito"/>
                <a:cs typeface="Carlito"/>
              </a:rPr>
              <a:t>The</a:t>
            </a:r>
            <a:r>
              <a:rPr dirty="0" sz="1200" spc="-85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threat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74964" y="751306"/>
            <a:ext cx="1712595" cy="927735"/>
            <a:chOff x="8474964" y="751306"/>
            <a:chExt cx="1712595" cy="927735"/>
          </a:xfrm>
        </p:grpSpPr>
        <p:sp>
          <p:nvSpPr>
            <p:cNvPr id="8" name="object 8"/>
            <p:cNvSpPr/>
            <p:nvPr/>
          </p:nvSpPr>
          <p:spPr>
            <a:xfrm>
              <a:off x="8474964" y="751306"/>
              <a:ext cx="642378" cy="2324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113520" y="978408"/>
              <a:ext cx="1073657" cy="7002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9213342" y="1123569"/>
            <a:ext cx="879475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65405" marR="5080" indent="-53340">
              <a:lnSpc>
                <a:spcPts val="1320"/>
              </a:lnSpc>
              <a:spcBef>
                <a:spcPts val="240"/>
              </a:spcBef>
            </a:pP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1200" spc="-25" b="1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dirty="0" sz="1200" spc="-20" b="1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si</a:t>
            </a:r>
            <a:r>
              <a:rPr dirty="0" sz="1200" spc="-15" b="1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l/</a:t>
            </a:r>
            <a:r>
              <a:rPr dirty="0" sz="1200" spc="-105" b="1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ech  nical</a:t>
            </a:r>
            <a:r>
              <a:rPr dirty="0" sz="1200" spc="-4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means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995916" y="1677923"/>
            <a:ext cx="1102995" cy="1578610"/>
            <a:chOff x="9995916" y="1677923"/>
            <a:chExt cx="1102995" cy="1578610"/>
          </a:xfrm>
        </p:grpSpPr>
        <p:sp>
          <p:nvSpPr>
            <p:cNvPr id="12" name="object 12"/>
            <p:cNvSpPr/>
            <p:nvPr/>
          </p:nvSpPr>
          <p:spPr>
            <a:xfrm>
              <a:off x="9995916" y="1677923"/>
              <a:ext cx="483882" cy="875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024872" y="2557259"/>
              <a:ext cx="1073657" cy="6987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211561" y="2585973"/>
            <a:ext cx="706120" cy="6096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83820">
              <a:lnSpc>
                <a:spcPts val="1320"/>
              </a:lnSpc>
              <a:spcBef>
                <a:spcPts val="240"/>
              </a:spcBef>
            </a:pP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Security  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dirty="0" sz="1200" spc="5" b="1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200" spc="-20" b="1">
                <a:solidFill>
                  <a:srgbClr val="FFFFFF"/>
                </a:solidFill>
                <a:latin typeface="Carlito"/>
                <a:cs typeface="Carlito"/>
              </a:rPr>
              <a:t>ra</a:t>
            </a:r>
            <a:r>
              <a:rPr dirty="0" sz="1200" spc="-10" b="1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dirty="0" sz="1200" spc="-10" b="1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s/</a:t>
            </a:r>
            <a:endParaRPr sz="1200">
              <a:latin typeface="Carlito"/>
              <a:cs typeface="Carlito"/>
            </a:endParaRPr>
          </a:p>
          <a:p>
            <a:pPr marL="17145">
              <a:lnSpc>
                <a:spcPct val="100000"/>
              </a:lnSpc>
              <a:spcBef>
                <a:spcPts val="375"/>
              </a:spcBef>
            </a:pPr>
            <a:r>
              <a:rPr dirty="0" sz="1200" spc="-10" b="1">
                <a:solidFill>
                  <a:srgbClr val="FFFFFF"/>
                </a:solidFill>
                <a:latin typeface="Carlito"/>
                <a:cs typeface="Carlito"/>
              </a:rPr>
              <a:t>volunteers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709404" y="3262884"/>
            <a:ext cx="1073785" cy="1788795"/>
            <a:chOff x="9709404" y="3262884"/>
            <a:chExt cx="1073785" cy="1788795"/>
          </a:xfrm>
        </p:grpSpPr>
        <p:sp>
          <p:nvSpPr>
            <p:cNvPr id="16" name="object 16"/>
            <p:cNvSpPr/>
            <p:nvPr/>
          </p:nvSpPr>
          <p:spPr>
            <a:xfrm>
              <a:off x="10411968" y="3262884"/>
              <a:ext cx="197308" cy="10858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09404" y="4350994"/>
              <a:ext cx="1073657" cy="7003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9879838" y="4414773"/>
            <a:ext cx="737235" cy="492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marR="5080" indent="-102235">
              <a:lnSpc>
                <a:spcPct val="127499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1200" spc="-10" b="1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oc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du</a:t>
            </a:r>
            <a:r>
              <a:rPr dirty="0" sz="1200" spc="-10" b="1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s  </a:t>
            </a:r>
            <a:r>
              <a:rPr dirty="0" sz="1200" spc="-10" b="1">
                <a:solidFill>
                  <a:srgbClr val="FFFFFF"/>
                </a:solidFill>
                <a:latin typeface="Carlito"/>
                <a:cs typeface="Carlito"/>
              </a:rPr>
              <a:t>Training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311895" y="5050535"/>
            <a:ext cx="1694180" cy="1172845"/>
            <a:chOff x="8311895" y="5050535"/>
            <a:chExt cx="1694180" cy="1172845"/>
          </a:xfrm>
        </p:grpSpPr>
        <p:sp>
          <p:nvSpPr>
            <p:cNvPr id="20" name="object 20"/>
            <p:cNvSpPr/>
            <p:nvPr/>
          </p:nvSpPr>
          <p:spPr>
            <a:xfrm>
              <a:off x="9386315" y="5050535"/>
              <a:ext cx="619505" cy="5585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311895" y="5522975"/>
              <a:ext cx="1073657" cy="7002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8483600" y="5669381"/>
            <a:ext cx="736600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28600" marR="5080" indent="-216535">
              <a:lnSpc>
                <a:spcPts val="1320"/>
              </a:lnSpc>
              <a:spcBef>
                <a:spcPts val="240"/>
              </a:spcBef>
            </a:pPr>
            <a:r>
              <a:rPr dirty="0" sz="1200" spc="-10" b="1">
                <a:solidFill>
                  <a:srgbClr val="FFFFFF"/>
                </a:solidFill>
                <a:latin typeface="Carlito"/>
                <a:cs typeface="Carlito"/>
              </a:rPr>
              <a:t>Keep</a:t>
            </a:r>
            <a:r>
              <a:rPr dirty="0" sz="1200" spc="-7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doors  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shut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90715" y="5522976"/>
            <a:ext cx="1822450" cy="700405"/>
            <a:chOff x="6490715" y="5522976"/>
            <a:chExt cx="1822450" cy="700405"/>
          </a:xfrm>
        </p:grpSpPr>
        <p:sp>
          <p:nvSpPr>
            <p:cNvPr id="24" name="object 24"/>
            <p:cNvSpPr/>
            <p:nvPr/>
          </p:nvSpPr>
          <p:spPr>
            <a:xfrm>
              <a:off x="7565135" y="6001512"/>
              <a:ext cx="747522" cy="384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490715" y="5522976"/>
              <a:ext cx="1073658" cy="7002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6680707" y="5669381"/>
            <a:ext cx="695960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78740">
              <a:lnSpc>
                <a:spcPts val="1320"/>
              </a:lnSpc>
              <a:spcBef>
                <a:spcPts val="240"/>
              </a:spcBef>
            </a:pP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Security  </a:t>
            </a:r>
            <a:r>
              <a:rPr dirty="0" sz="1200" spc="-20" b="1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200" spc="-10" b="1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200" spc="-10" b="1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ss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93208" y="4350994"/>
            <a:ext cx="1397000" cy="1258570"/>
            <a:chOff x="5093208" y="4350994"/>
            <a:chExt cx="1397000" cy="1258570"/>
          </a:xfrm>
        </p:grpSpPr>
        <p:sp>
          <p:nvSpPr>
            <p:cNvPr id="28" name="object 28"/>
            <p:cNvSpPr/>
            <p:nvPr/>
          </p:nvSpPr>
          <p:spPr>
            <a:xfrm>
              <a:off x="5870448" y="5050535"/>
              <a:ext cx="619505" cy="5585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093208" y="4350994"/>
              <a:ext cx="1073658" cy="7003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5186553" y="4413884"/>
            <a:ext cx="890905" cy="54356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>
              <a:lnSpc>
                <a:spcPts val="1320"/>
              </a:lnSpc>
              <a:spcBef>
                <a:spcPts val="240"/>
              </a:spcBef>
            </a:pP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Deal 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dirty="0" sz="1200" spc="-9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rlito"/>
                <a:cs typeface="Carlito"/>
              </a:rPr>
              <a:t>any  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suspicious  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activity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777740" y="2557259"/>
            <a:ext cx="1073785" cy="1791970"/>
            <a:chOff x="4777740" y="2557259"/>
            <a:chExt cx="1073785" cy="1791970"/>
          </a:xfrm>
        </p:grpSpPr>
        <p:sp>
          <p:nvSpPr>
            <p:cNvPr id="32" name="object 32"/>
            <p:cNvSpPr/>
            <p:nvPr/>
          </p:nvSpPr>
          <p:spPr>
            <a:xfrm>
              <a:off x="5268468" y="3262883"/>
              <a:ext cx="197358" cy="10858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777740" y="2557259"/>
              <a:ext cx="1073658" cy="69876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4911344" y="2618613"/>
            <a:ext cx="808990" cy="54356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50800" marR="5080" indent="-38100">
              <a:lnSpc>
                <a:spcPts val="1320"/>
              </a:lnSpc>
              <a:spcBef>
                <a:spcPts val="240"/>
              </a:spcBef>
            </a:pP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oo</a:t>
            </a:r>
            <a:r>
              <a:rPr dirty="0" sz="1200" spc="5" b="1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200" spc="-20" b="1">
                <a:solidFill>
                  <a:srgbClr val="FFFFFF"/>
                </a:solidFill>
                <a:latin typeface="Carlito"/>
                <a:cs typeface="Carlito"/>
              </a:rPr>
              <a:t>ra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dirty="0" sz="1200" spc="5" b="1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on  with public  authorities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96484" y="978408"/>
            <a:ext cx="1366520" cy="1575435"/>
            <a:chOff x="5396484" y="978408"/>
            <a:chExt cx="1366520" cy="1575435"/>
          </a:xfrm>
        </p:grpSpPr>
        <p:sp>
          <p:nvSpPr>
            <p:cNvPr id="36" name="object 36"/>
            <p:cNvSpPr/>
            <p:nvPr/>
          </p:nvSpPr>
          <p:spPr>
            <a:xfrm>
              <a:off x="5396484" y="1677924"/>
              <a:ext cx="483882" cy="87553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689092" y="978408"/>
              <a:ext cx="1073658" cy="70027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5792215" y="1123569"/>
            <a:ext cx="869315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255904">
              <a:lnSpc>
                <a:spcPts val="1320"/>
              </a:lnSpc>
              <a:spcBef>
                <a:spcPts val="240"/>
              </a:spcBef>
            </a:pP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Crisis  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Ma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dirty="0" sz="1200" spc="-20" b="1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dirty="0" sz="1200" spc="-5" b="1">
                <a:solidFill>
                  <a:srgbClr val="FFFFFF"/>
                </a:solidFill>
                <a:latin typeface="Carlito"/>
                <a:cs typeface="Carlito"/>
              </a:rPr>
              <a:t>eme</a:t>
            </a:r>
            <a:r>
              <a:rPr dirty="0" sz="1200" spc="-10" b="1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dirty="0" sz="1200" b="1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58940" y="751306"/>
            <a:ext cx="642378" cy="2324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2023-06-19T13:16:56Z</dcterms:created>
  <dcterms:modified xsi:type="dcterms:W3CDTF">2023-06-19T13:16:56Z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2023-06-19T00:00:00Z</vt:filetime>
  </property>
</Properties>
</file>