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507" r:id="rId2"/>
    <p:sldId id="264" r:id="rId3"/>
    <p:sldId id="513" r:id="rId4"/>
    <p:sldId id="514" r:id="rId5"/>
    <p:sldId id="515" r:id="rId6"/>
    <p:sldId id="518" r:id="rId7"/>
    <p:sldId id="516" r:id="rId8"/>
    <p:sldId id="311" r:id="rId9"/>
    <p:sldId id="312" r:id="rId10"/>
    <p:sldId id="521" r:id="rId11"/>
    <p:sldId id="517" r:id="rId12"/>
    <p:sldId id="519" r:id="rId13"/>
    <p:sldId id="520" r:id="rId14"/>
    <p:sldId id="522" r:id="rId15"/>
    <p:sldId id="5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0"/>
    <p:restoredTop sz="90424"/>
  </p:normalViewPr>
  <p:slideViewPr>
    <p:cSldViewPr snapToGrid="0">
      <p:cViewPr varScale="1">
        <p:scale>
          <a:sx n="75" d="100"/>
          <a:sy n="75" d="100"/>
        </p:scale>
        <p:origin x="1248" y="53"/>
      </p:cViewPr>
      <p:guideLst/>
    </p:cSldViewPr>
  </p:slideViewPr>
  <p:notesTextViewPr>
    <p:cViewPr>
      <p:scale>
        <a:sx n="1" d="1"/>
        <a:sy n="1" d="1"/>
      </p:scale>
      <p:origin x="0" y="0"/>
    </p:cViewPr>
  </p:notesTextViewPr>
  <p:notesViewPr>
    <p:cSldViewPr snapToGrid="0">
      <p:cViewPr varScale="1">
        <p:scale>
          <a:sx n="138" d="100"/>
          <a:sy n="138" d="100"/>
        </p:scale>
        <p:origin x="491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57F40-AEF5-42AC-8BFB-A9E0ADA165B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EF473C-F5A9-4C91-B2CB-1ABD60BBB2CF}">
      <dgm:prSet/>
      <dgm:spPr/>
      <dgm:t>
        <a:bodyPr/>
        <a:lstStyle/>
        <a:p>
          <a:r>
            <a:rPr lang="en-US" dirty="0"/>
            <a:t>Using data from a UK recent survey of victims of rape conducted for the Op Soteria Bluestone project</a:t>
          </a:r>
        </a:p>
      </dgm:t>
    </dgm:pt>
    <dgm:pt modelId="{3EE05D1D-6F21-4EA2-B9E2-9518DDF91518}" type="parTrans" cxnId="{A11091DF-5C9D-4B49-B7B4-ABFCBF92ADD1}">
      <dgm:prSet/>
      <dgm:spPr/>
      <dgm:t>
        <a:bodyPr/>
        <a:lstStyle/>
        <a:p>
          <a:endParaRPr lang="en-US"/>
        </a:p>
      </dgm:t>
    </dgm:pt>
    <dgm:pt modelId="{C9BFC8A9-9DA7-4BCC-A6E2-D117FA3E1E72}" type="sibTrans" cxnId="{A11091DF-5C9D-4B49-B7B4-ABFCBF92ADD1}">
      <dgm:prSet/>
      <dgm:spPr/>
      <dgm:t>
        <a:bodyPr/>
        <a:lstStyle/>
        <a:p>
          <a:endParaRPr lang="en-US"/>
        </a:p>
      </dgm:t>
    </dgm:pt>
    <dgm:pt modelId="{BA3D0F68-A3AF-4C25-A33A-4E8DA805AD20}">
      <dgm:prSet/>
      <dgm:spPr/>
      <dgm:t>
        <a:bodyPr/>
        <a:lstStyle/>
        <a:p>
          <a:r>
            <a:rPr lang="en-US" dirty="0"/>
            <a:t>Wider context here is long-standing failure of police to deal with such cases appropriately, very low conviction rates,  systemic failures with the CJS, and a range of other well-known issues</a:t>
          </a:r>
        </a:p>
      </dgm:t>
    </dgm:pt>
    <dgm:pt modelId="{96B80E3D-3FE9-4DC7-9023-0E18D68D0E2B}" type="parTrans" cxnId="{47022352-F645-4BFD-A09D-50A898A18773}">
      <dgm:prSet/>
      <dgm:spPr/>
      <dgm:t>
        <a:bodyPr/>
        <a:lstStyle/>
        <a:p>
          <a:endParaRPr lang="en-US"/>
        </a:p>
      </dgm:t>
    </dgm:pt>
    <dgm:pt modelId="{98688C7A-1ED0-4B76-BE29-657115EF8376}" type="sibTrans" cxnId="{47022352-F645-4BFD-A09D-50A898A18773}">
      <dgm:prSet/>
      <dgm:spPr/>
      <dgm:t>
        <a:bodyPr/>
        <a:lstStyle/>
        <a:p>
          <a:endParaRPr lang="en-US"/>
        </a:p>
      </dgm:t>
    </dgm:pt>
    <dgm:pt modelId="{BBBCFB48-F3DB-4DE4-B68F-BCE9FE7FF613}">
      <dgm:prSet/>
      <dgm:spPr/>
      <dgm:t>
        <a:bodyPr/>
        <a:lstStyle/>
        <a:p>
          <a:r>
            <a:rPr lang="en-US" dirty="0"/>
            <a:t>Analysis here based on the sub-sample who reported to the police (n=1,111)</a:t>
          </a:r>
        </a:p>
      </dgm:t>
    </dgm:pt>
    <dgm:pt modelId="{8FA3F30B-C128-409A-94F5-7C389B51A19E}" type="parTrans" cxnId="{AA86E797-AF93-4D3F-8D1A-D73E80BA1BA7}">
      <dgm:prSet/>
      <dgm:spPr/>
      <dgm:t>
        <a:bodyPr/>
        <a:lstStyle/>
        <a:p>
          <a:endParaRPr lang="en-US"/>
        </a:p>
      </dgm:t>
    </dgm:pt>
    <dgm:pt modelId="{1804FD44-C314-47D2-89B6-0614D475142C}" type="sibTrans" cxnId="{AA86E797-AF93-4D3F-8D1A-D73E80BA1BA7}">
      <dgm:prSet/>
      <dgm:spPr/>
      <dgm:t>
        <a:bodyPr/>
        <a:lstStyle/>
        <a:p>
          <a:endParaRPr lang="en-US"/>
        </a:p>
      </dgm:t>
    </dgm:pt>
    <dgm:pt modelId="{5548D04C-6117-7541-99AF-DF8109D71839}" type="pres">
      <dgm:prSet presAssocID="{F8D57F40-AEF5-42AC-8BFB-A9E0ADA165B6}" presName="vert0" presStyleCnt="0">
        <dgm:presLayoutVars>
          <dgm:dir/>
          <dgm:animOne val="branch"/>
          <dgm:animLvl val="lvl"/>
        </dgm:presLayoutVars>
      </dgm:prSet>
      <dgm:spPr/>
      <dgm:t>
        <a:bodyPr/>
        <a:lstStyle/>
        <a:p>
          <a:endParaRPr lang="en-US"/>
        </a:p>
      </dgm:t>
    </dgm:pt>
    <dgm:pt modelId="{559F11D3-B588-A646-9AD0-DCD9422776FC}" type="pres">
      <dgm:prSet presAssocID="{DFEF473C-F5A9-4C91-B2CB-1ABD60BBB2CF}" presName="thickLine" presStyleLbl="alignNode1" presStyleIdx="0" presStyleCnt="3"/>
      <dgm:spPr/>
    </dgm:pt>
    <dgm:pt modelId="{96A628AB-55F9-454A-AEF3-FA73A2622520}" type="pres">
      <dgm:prSet presAssocID="{DFEF473C-F5A9-4C91-B2CB-1ABD60BBB2CF}" presName="horz1" presStyleCnt="0"/>
      <dgm:spPr/>
    </dgm:pt>
    <dgm:pt modelId="{976DF0B6-A3AA-284D-A80F-18247B94D8AC}" type="pres">
      <dgm:prSet presAssocID="{DFEF473C-F5A9-4C91-B2CB-1ABD60BBB2CF}" presName="tx1" presStyleLbl="revTx" presStyleIdx="0" presStyleCnt="3"/>
      <dgm:spPr/>
      <dgm:t>
        <a:bodyPr/>
        <a:lstStyle/>
        <a:p>
          <a:endParaRPr lang="en-US"/>
        </a:p>
      </dgm:t>
    </dgm:pt>
    <dgm:pt modelId="{664B3C2A-26B5-854F-B636-5CF08C4E34D1}" type="pres">
      <dgm:prSet presAssocID="{DFEF473C-F5A9-4C91-B2CB-1ABD60BBB2CF}" presName="vert1" presStyleCnt="0"/>
      <dgm:spPr/>
    </dgm:pt>
    <dgm:pt modelId="{D1E5BDAF-3664-9A49-85F9-802AC30B7BF4}" type="pres">
      <dgm:prSet presAssocID="{BA3D0F68-A3AF-4C25-A33A-4E8DA805AD20}" presName="thickLine" presStyleLbl="alignNode1" presStyleIdx="1" presStyleCnt="3"/>
      <dgm:spPr/>
    </dgm:pt>
    <dgm:pt modelId="{F6DDBCE4-E338-BC44-92F9-6BB5A8AC99A5}" type="pres">
      <dgm:prSet presAssocID="{BA3D0F68-A3AF-4C25-A33A-4E8DA805AD20}" presName="horz1" presStyleCnt="0"/>
      <dgm:spPr/>
    </dgm:pt>
    <dgm:pt modelId="{9E9C0F55-E0A8-3042-AAF5-0039BBC6BDD8}" type="pres">
      <dgm:prSet presAssocID="{BA3D0F68-A3AF-4C25-A33A-4E8DA805AD20}" presName="tx1" presStyleLbl="revTx" presStyleIdx="1" presStyleCnt="3"/>
      <dgm:spPr/>
      <dgm:t>
        <a:bodyPr/>
        <a:lstStyle/>
        <a:p>
          <a:endParaRPr lang="en-US"/>
        </a:p>
      </dgm:t>
    </dgm:pt>
    <dgm:pt modelId="{BF9F3B71-27DD-F54D-94D2-202031B6B359}" type="pres">
      <dgm:prSet presAssocID="{BA3D0F68-A3AF-4C25-A33A-4E8DA805AD20}" presName="vert1" presStyleCnt="0"/>
      <dgm:spPr/>
    </dgm:pt>
    <dgm:pt modelId="{00FC2896-5905-2E4C-9058-D3F77668C322}" type="pres">
      <dgm:prSet presAssocID="{BBBCFB48-F3DB-4DE4-B68F-BCE9FE7FF613}" presName="thickLine" presStyleLbl="alignNode1" presStyleIdx="2" presStyleCnt="3"/>
      <dgm:spPr/>
    </dgm:pt>
    <dgm:pt modelId="{7E9F227D-7930-D544-BACD-0B3001042DA3}" type="pres">
      <dgm:prSet presAssocID="{BBBCFB48-F3DB-4DE4-B68F-BCE9FE7FF613}" presName="horz1" presStyleCnt="0"/>
      <dgm:spPr/>
    </dgm:pt>
    <dgm:pt modelId="{D935361C-90AA-8643-90CD-25794E134445}" type="pres">
      <dgm:prSet presAssocID="{BBBCFB48-F3DB-4DE4-B68F-BCE9FE7FF613}" presName="tx1" presStyleLbl="revTx" presStyleIdx="2" presStyleCnt="3"/>
      <dgm:spPr/>
      <dgm:t>
        <a:bodyPr/>
        <a:lstStyle/>
        <a:p>
          <a:endParaRPr lang="en-US"/>
        </a:p>
      </dgm:t>
    </dgm:pt>
    <dgm:pt modelId="{B99E0C12-C790-0344-ABF6-B62999B6583C}" type="pres">
      <dgm:prSet presAssocID="{BBBCFB48-F3DB-4DE4-B68F-BCE9FE7FF613}" presName="vert1" presStyleCnt="0"/>
      <dgm:spPr/>
    </dgm:pt>
  </dgm:ptLst>
  <dgm:cxnLst>
    <dgm:cxn modelId="{D942E989-3F25-1446-8016-172ADCDF6DC0}" type="presOf" srcId="{BA3D0F68-A3AF-4C25-A33A-4E8DA805AD20}" destId="{9E9C0F55-E0A8-3042-AAF5-0039BBC6BDD8}" srcOrd="0" destOrd="0" presId="urn:microsoft.com/office/officeart/2008/layout/LinedList"/>
    <dgm:cxn modelId="{47022352-F645-4BFD-A09D-50A898A18773}" srcId="{F8D57F40-AEF5-42AC-8BFB-A9E0ADA165B6}" destId="{BA3D0F68-A3AF-4C25-A33A-4E8DA805AD20}" srcOrd="1" destOrd="0" parTransId="{96B80E3D-3FE9-4DC7-9023-0E18D68D0E2B}" sibTransId="{98688C7A-1ED0-4B76-BE29-657115EF8376}"/>
    <dgm:cxn modelId="{2CC61028-8F05-8A4B-8E34-77902FC10ABA}" type="presOf" srcId="{F8D57F40-AEF5-42AC-8BFB-A9E0ADA165B6}" destId="{5548D04C-6117-7541-99AF-DF8109D71839}" srcOrd="0" destOrd="0" presId="urn:microsoft.com/office/officeart/2008/layout/LinedList"/>
    <dgm:cxn modelId="{54C16173-B8EB-4441-8F5A-F1BFFE19A7B4}" type="presOf" srcId="{BBBCFB48-F3DB-4DE4-B68F-BCE9FE7FF613}" destId="{D935361C-90AA-8643-90CD-25794E134445}" srcOrd="0" destOrd="0" presId="urn:microsoft.com/office/officeart/2008/layout/LinedList"/>
    <dgm:cxn modelId="{AA86E797-AF93-4D3F-8D1A-D73E80BA1BA7}" srcId="{F8D57F40-AEF5-42AC-8BFB-A9E0ADA165B6}" destId="{BBBCFB48-F3DB-4DE4-B68F-BCE9FE7FF613}" srcOrd="2" destOrd="0" parTransId="{8FA3F30B-C128-409A-94F5-7C389B51A19E}" sibTransId="{1804FD44-C314-47D2-89B6-0614D475142C}"/>
    <dgm:cxn modelId="{E2B6B948-A089-974A-9AF5-342CAA90EA04}" type="presOf" srcId="{DFEF473C-F5A9-4C91-B2CB-1ABD60BBB2CF}" destId="{976DF0B6-A3AA-284D-A80F-18247B94D8AC}" srcOrd="0" destOrd="0" presId="urn:microsoft.com/office/officeart/2008/layout/LinedList"/>
    <dgm:cxn modelId="{A11091DF-5C9D-4B49-B7B4-ABFCBF92ADD1}" srcId="{F8D57F40-AEF5-42AC-8BFB-A9E0ADA165B6}" destId="{DFEF473C-F5A9-4C91-B2CB-1ABD60BBB2CF}" srcOrd="0" destOrd="0" parTransId="{3EE05D1D-6F21-4EA2-B9E2-9518DDF91518}" sibTransId="{C9BFC8A9-9DA7-4BCC-A6E2-D117FA3E1E72}"/>
    <dgm:cxn modelId="{F8CAA7E1-DEEE-B94A-8F11-B72C2F5803E2}" type="presParOf" srcId="{5548D04C-6117-7541-99AF-DF8109D71839}" destId="{559F11D3-B588-A646-9AD0-DCD9422776FC}" srcOrd="0" destOrd="0" presId="urn:microsoft.com/office/officeart/2008/layout/LinedList"/>
    <dgm:cxn modelId="{21F7D943-B91A-384C-BBAE-ADE80BF8E01F}" type="presParOf" srcId="{5548D04C-6117-7541-99AF-DF8109D71839}" destId="{96A628AB-55F9-454A-AEF3-FA73A2622520}" srcOrd="1" destOrd="0" presId="urn:microsoft.com/office/officeart/2008/layout/LinedList"/>
    <dgm:cxn modelId="{0FE6450A-5310-B54D-8309-34DC7485BE76}" type="presParOf" srcId="{96A628AB-55F9-454A-AEF3-FA73A2622520}" destId="{976DF0B6-A3AA-284D-A80F-18247B94D8AC}" srcOrd="0" destOrd="0" presId="urn:microsoft.com/office/officeart/2008/layout/LinedList"/>
    <dgm:cxn modelId="{3BCBBFB0-975D-174F-A6BD-2E108B3ABDC5}" type="presParOf" srcId="{96A628AB-55F9-454A-AEF3-FA73A2622520}" destId="{664B3C2A-26B5-854F-B636-5CF08C4E34D1}" srcOrd="1" destOrd="0" presId="urn:microsoft.com/office/officeart/2008/layout/LinedList"/>
    <dgm:cxn modelId="{ED29544C-5BD1-3E4A-84A6-B3FD168CFFD7}" type="presParOf" srcId="{5548D04C-6117-7541-99AF-DF8109D71839}" destId="{D1E5BDAF-3664-9A49-85F9-802AC30B7BF4}" srcOrd="2" destOrd="0" presId="urn:microsoft.com/office/officeart/2008/layout/LinedList"/>
    <dgm:cxn modelId="{B0AFF4DF-6287-1D45-B9F5-2C503F535D94}" type="presParOf" srcId="{5548D04C-6117-7541-99AF-DF8109D71839}" destId="{F6DDBCE4-E338-BC44-92F9-6BB5A8AC99A5}" srcOrd="3" destOrd="0" presId="urn:microsoft.com/office/officeart/2008/layout/LinedList"/>
    <dgm:cxn modelId="{4D7BF1F3-2918-1F45-BF36-1C706C5D3200}" type="presParOf" srcId="{F6DDBCE4-E338-BC44-92F9-6BB5A8AC99A5}" destId="{9E9C0F55-E0A8-3042-AAF5-0039BBC6BDD8}" srcOrd="0" destOrd="0" presId="urn:microsoft.com/office/officeart/2008/layout/LinedList"/>
    <dgm:cxn modelId="{73A75B27-7A62-BF4D-8160-BB7B39E0CD4C}" type="presParOf" srcId="{F6DDBCE4-E338-BC44-92F9-6BB5A8AC99A5}" destId="{BF9F3B71-27DD-F54D-94D2-202031B6B359}" srcOrd="1" destOrd="0" presId="urn:microsoft.com/office/officeart/2008/layout/LinedList"/>
    <dgm:cxn modelId="{B2490D87-7D7B-9042-B023-5B4181E29CCB}" type="presParOf" srcId="{5548D04C-6117-7541-99AF-DF8109D71839}" destId="{00FC2896-5905-2E4C-9058-D3F77668C322}" srcOrd="4" destOrd="0" presId="urn:microsoft.com/office/officeart/2008/layout/LinedList"/>
    <dgm:cxn modelId="{FFCCC2EE-31BA-9C40-9687-2195A8FC0975}" type="presParOf" srcId="{5548D04C-6117-7541-99AF-DF8109D71839}" destId="{7E9F227D-7930-D544-BACD-0B3001042DA3}" srcOrd="5" destOrd="0" presId="urn:microsoft.com/office/officeart/2008/layout/LinedList"/>
    <dgm:cxn modelId="{47D9B21B-1C64-F940-BC81-DC31BEE4B1BF}" type="presParOf" srcId="{7E9F227D-7930-D544-BACD-0B3001042DA3}" destId="{D935361C-90AA-8643-90CD-25794E134445}" srcOrd="0" destOrd="0" presId="urn:microsoft.com/office/officeart/2008/layout/LinedList"/>
    <dgm:cxn modelId="{160F2A8F-89B2-C44A-9A7F-82F8DB59AAB8}" type="presParOf" srcId="{7E9F227D-7930-D544-BACD-0B3001042DA3}" destId="{B99E0C12-C790-0344-ABF6-B62999B658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F11D3-B588-A646-9AD0-DCD9422776FC}">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DF0B6-A3AA-284D-A80F-18247B94D8AC}">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Using data from a UK recent survey of victims of rape conducted for the Op Soteria Bluestone project</a:t>
          </a:r>
        </a:p>
      </dsp:txBody>
      <dsp:txXfrm>
        <a:off x="0" y="2700"/>
        <a:ext cx="6291714" cy="1841777"/>
      </dsp:txXfrm>
    </dsp:sp>
    <dsp:sp modelId="{D1E5BDAF-3664-9A49-85F9-802AC30B7BF4}">
      <dsp:nvSpPr>
        <dsp:cNvPr id="0" name=""/>
        <dsp:cNvSpPr/>
      </dsp:nvSpPr>
      <dsp:spPr>
        <a:xfrm>
          <a:off x="0" y="1844478"/>
          <a:ext cx="629171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9C0F55-E0A8-3042-AAF5-0039BBC6BDD8}">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Wider context here is long-standing failure of police to deal with such cases appropriately, very low conviction rates,  systemic failures with the CJS, and a range of other well-known issues</a:t>
          </a:r>
        </a:p>
      </dsp:txBody>
      <dsp:txXfrm>
        <a:off x="0" y="1844478"/>
        <a:ext cx="6291714" cy="1841777"/>
      </dsp:txXfrm>
    </dsp:sp>
    <dsp:sp modelId="{00FC2896-5905-2E4C-9058-D3F77668C322}">
      <dsp:nvSpPr>
        <dsp:cNvPr id="0" name=""/>
        <dsp:cNvSpPr/>
      </dsp:nvSpPr>
      <dsp:spPr>
        <a:xfrm>
          <a:off x="0" y="3686256"/>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5361C-90AA-8643-90CD-25794E134445}">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Analysis here based on the sub-sample who reported to the police (n=1,111)</a:t>
          </a:r>
        </a:p>
      </dsp:txBody>
      <dsp:txXfrm>
        <a:off x="0" y="3686256"/>
        <a:ext cx="6291714" cy="1841777"/>
      </dsp:txXfrm>
    </dsp:sp>
  </dsp:spTree>
</dsp:drawing>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2A983-8739-F642-99C6-329E7F21BBED}" type="slidenum">
              <a:rPr lang="en-US" smtClean="0"/>
              <a:t>8</a:t>
            </a:fld>
            <a:endParaRPr lang="en-US" dirty="0"/>
          </a:p>
        </p:txBody>
      </p:sp>
    </p:spTree>
    <p:extLst>
      <p:ext uri="{BB962C8B-B14F-4D97-AF65-F5344CB8AC3E}">
        <p14:creationId xmlns:p14="http://schemas.microsoft.com/office/powerpoint/2010/main" val="63199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agency by feel1r feel3r control listen matter comfort safe</a:t>
            </a:r>
          </a:p>
          <a:p>
            <a:endParaRPr lang="en-US" dirty="0"/>
          </a:p>
          <a:p>
            <a:r>
              <a:rPr lang="en-US" dirty="0"/>
              <a:t> commune by feel4r feel5r feel6r reassure;</a:t>
            </a:r>
          </a:p>
        </p:txBody>
      </p:sp>
      <p:sp>
        <p:nvSpPr>
          <p:cNvPr id="4" name="Slide Number Placeholder 3"/>
          <p:cNvSpPr>
            <a:spLocks noGrp="1"/>
          </p:cNvSpPr>
          <p:nvPr>
            <p:ph type="sldNum" sz="quarter" idx="5"/>
          </p:nvPr>
        </p:nvSpPr>
        <p:spPr/>
        <p:txBody>
          <a:bodyPr/>
          <a:lstStyle/>
          <a:p>
            <a:fld id="{A27F0158-9213-BA4A-AB7F-C62EE5F900CE}" type="slidenum">
              <a:rPr lang="en-US" smtClean="0"/>
              <a:t>11</a:t>
            </a:fld>
            <a:endParaRPr lang="en-US" dirty="0"/>
          </a:p>
        </p:txBody>
      </p:sp>
    </p:spTree>
    <p:extLst>
      <p:ext uri="{BB962C8B-B14F-4D97-AF65-F5344CB8AC3E}">
        <p14:creationId xmlns:p14="http://schemas.microsoft.com/office/powerpoint/2010/main" val="303659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F0158-9213-BA4A-AB7F-C62EE5F900CE}" type="slidenum">
              <a:rPr lang="en-US" smtClean="0"/>
              <a:t>12</a:t>
            </a:fld>
            <a:endParaRPr lang="en-US" dirty="0"/>
          </a:p>
        </p:txBody>
      </p:sp>
    </p:spTree>
    <p:extLst>
      <p:ext uri="{BB962C8B-B14F-4D97-AF65-F5344CB8AC3E}">
        <p14:creationId xmlns:p14="http://schemas.microsoft.com/office/powerpoint/2010/main" val="342668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E0CA-2C1C-AF28-6A02-74A51C6FF0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B8AC95-74B5-5140-659E-A376E9C67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3CBA7F-D91A-B9D8-C6A5-47A6CAC8FACF}"/>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5" name="Footer Placeholder 4">
            <a:extLst>
              <a:ext uri="{FF2B5EF4-FFF2-40B4-BE49-F238E27FC236}">
                <a16:creationId xmlns:a16="http://schemas.microsoft.com/office/drawing/2014/main" id="{81EF09B0-8C2C-3208-3BB0-DC1C75FC6F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34A8B9-CD8E-CC05-0BF5-D0F6880E2EDB}"/>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362517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CDF5-111A-EE57-5A4E-CB3F518013E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F9ADBC-F021-B0BF-8070-1240B70177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32741C-D9FC-D6AD-CD50-368D15F6EA90}"/>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5" name="Footer Placeholder 4">
            <a:extLst>
              <a:ext uri="{FF2B5EF4-FFF2-40B4-BE49-F238E27FC236}">
                <a16:creationId xmlns:a16="http://schemas.microsoft.com/office/drawing/2014/main" id="{5FBE5614-65F0-7732-6864-465B5B89E9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092FFD-52EB-2097-48AB-965EF749A48E}"/>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162535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A918A3-1732-7A65-ACF5-F4FE50E7F6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2D1874-0ECE-6BDF-8E86-EB63791B0C1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202EFB-116F-659E-D4FC-58674FE8D1EE}"/>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5" name="Footer Placeholder 4">
            <a:extLst>
              <a:ext uri="{FF2B5EF4-FFF2-40B4-BE49-F238E27FC236}">
                <a16:creationId xmlns:a16="http://schemas.microsoft.com/office/drawing/2014/main" id="{DCD37FC1-B16B-6A65-8B97-A556BEBDEF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F16F9-0160-5AD2-57C6-87CEF75F2399}"/>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31020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F1A4-8688-29B2-834A-40D47EB3A7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F6C59F-D283-7B65-777C-4AA00DE8A9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3393E4-04B6-E523-929C-298FC472776B}"/>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5" name="Footer Placeholder 4">
            <a:extLst>
              <a:ext uri="{FF2B5EF4-FFF2-40B4-BE49-F238E27FC236}">
                <a16:creationId xmlns:a16="http://schemas.microsoft.com/office/drawing/2014/main" id="{B5DA281D-8D42-38B8-FFEB-C17396ACD0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6573AB-63DD-A19F-8E17-90A93BEB7758}"/>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282411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E29D-7A24-C9DE-57B5-05F4051FA0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6EF1CCC-7363-06B1-6204-88F11D182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CFF7FB-DF3E-46CE-BFAE-D8EB8EBDA73D}"/>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5" name="Footer Placeholder 4">
            <a:extLst>
              <a:ext uri="{FF2B5EF4-FFF2-40B4-BE49-F238E27FC236}">
                <a16:creationId xmlns:a16="http://schemas.microsoft.com/office/drawing/2014/main" id="{4889430F-E7F0-85A5-0A2F-A6A7C4673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93454-9334-A429-701D-1D2E50F34838}"/>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370236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9775-9CBA-336E-6076-BA63B6BC4C8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C95AD9-2EFD-82DE-9359-5A06B9135D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914C8A3-646B-D5C4-1725-D1E46A6FAD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FA1F427-3C9C-41C1-C7F8-A485AB3E07F9}"/>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6" name="Footer Placeholder 5">
            <a:extLst>
              <a:ext uri="{FF2B5EF4-FFF2-40B4-BE49-F238E27FC236}">
                <a16:creationId xmlns:a16="http://schemas.microsoft.com/office/drawing/2014/main" id="{862CE511-BB28-C664-1BCB-F6BE05A1C5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43F86A-6CC0-EEC8-2D60-908A32C3CA51}"/>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4419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BC4A-1E72-CDB9-5D50-ACA4DAE58C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B88AEF5-2197-1481-C5BD-FACA340295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95AFD5-A305-5807-3728-5B47912B93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E462011-B6CA-F2E6-68BA-00D68DDE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82D76AC-3D65-5C92-A47C-D68AF4C108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299831-FEC6-002D-CB8A-E881401899D9}"/>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8" name="Footer Placeholder 7">
            <a:extLst>
              <a:ext uri="{FF2B5EF4-FFF2-40B4-BE49-F238E27FC236}">
                <a16:creationId xmlns:a16="http://schemas.microsoft.com/office/drawing/2014/main" id="{F34E9999-0243-3D1B-2EBB-342E9A3828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AB7EFD8-E514-1F1C-A044-647A67C35D5A}"/>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8776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365B-6D3F-9D01-49CC-E92181E577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42EC301-6583-2398-15F1-0AFAAF03F2A8}"/>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4" name="Footer Placeholder 3">
            <a:extLst>
              <a:ext uri="{FF2B5EF4-FFF2-40B4-BE49-F238E27FC236}">
                <a16:creationId xmlns:a16="http://schemas.microsoft.com/office/drawing/2014/main" id="{B15733BC-6AB0-3E9E-1640-AB2BDF4AD8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991F1B4-77D9-B86C-CF0A-4AEE205A2D63}"/>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369400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55E15-C8A1-5E13-4898-FD6B162FE98F}"/>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3" name="Footer Placeholder 2">
            <a:extLst>
              <a:ext uri="{FF2B5EF4-FFF2-40B4-BE49-F238E27FC236}">
                <a16:creationId xmlns:a16="http://schemas.microsoft.com/office/drawing/2014/main" id="{9F6DF8AE-F50A-EC7D-E00B-9C34D2F6AB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57D1D4-C887-8020-93A2-09E3FCB1AE07}"/>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183042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6FE5-A86B-E925-4175-C6B5074108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F0A458-66C8-9C95-9336-9119C56DD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947F52C-DA10-E457-F35B-45DC18A55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1FB26F-3F6A-8DD9-1C09-742C1B1CDD7A}"/>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6" name="Footer Placeholder 5">
            <a:extLst>
              <a:ext uri="{FF2B5EF4-FFF2-40B4-BE49-F238E27FC236}">
                <a16:creationId xmlns:a16="http://schemas.microsoft.com/office/drawing/2014/main" id="{91FE9F7A-B13B-39FD-39BD-12151DE4BE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95B010-987C-D1E9-9D4C-D25953184681}"/>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254583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9C73-E5CC-A62E-0BE9-40A30415BD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2C249F-2239-B09E-FC76-ABD8E2809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B72373-9139-87F5-1A3C-436E65DD8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AC14C3-3C19-DB91-086E-39E91C2C7E5B}"/>
              </a:ext>
            </a:extLst>
          </p:cNvPr>
          <p:cNvSpPr>
            <a:spLocks noGrp="1"/>
          </p:cNvSpPr>
          <p:nvPr>
            <p:ph type="dt" sz="half" idx="10"/>
          </p:nvPr>
        </p:nvSpPr>
        <p:spPr/>
        <p:txBody>
          <a:bodyPr/>
          <a:lstStyle/>
          <a:p>
            <a:fld id="{6DC20E02-2644-194A-A9F6-EE7397BBA263}" type="datetimeFigureOut">
              <a:rPr lang="en-US" smtClean="0"/>
              <a:t>6/6/2023</a:t>
            </a:fld>
            <a:endParaRPr lang="en-US" dirty="0"/>
          </a:p>
        </p:txBody>
      </p:sp>
      <p:sp>
        <p:nvSpPr>
          <p:cNvPr id="6" name="Footer Placeholder 5">
            <a:extLst>
              <a:ext uri="{FF2B5EF4-FFF2-40B4-BE49-F238E27FC236}">
                <a16:creationId xmlns:a16="http://schemas.microsoft.com/office/drawing/2014/main" id="{C425EF38-FFC4-1103-136C-EB1C8A2B92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FE4D47-B921-4094-BD58-BE660AAFC8CD}"/>
              </a:ext>
            </a:extLst>
          </p:cNvPr>
          <p:cNvSpPr>
            <a:spLocks noGrp="1"/>
          </p:cNvSpPr>
          <p:nvPr>
            <p:ph type="sldNum" sz="quarter" idx="12"/>
          </p:nvPr>
        </p:nvSpPr>
        <p:spPr/>
        <p:txBody>
          <a:bodyPr/>
          <a:lstStyle/>
          <a:p>
            <a:fld id="{7F8A4307-4861-2D47-B8B5-552F87994759}" type="slidenum">
              <a:rPr lang="en-US" smtClean="0"/>
              <a:t>‹#›</a:t>
            </a:fld>
            <a:endParaRPr lang="en-US" dirty="0"/>
          </a:p>
        </p:txBody>
      </p:sp>
    </p:spTree>
    <p:extLst>
      <p:ext uri="{BB962C8B-B14F-4D97-AF65-F5344CB8AC3E}">
        <p14:creationId xmlns:p14="http://schemas.microsoft.com/office/powerpoint/2010/main" val="188563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44249-D1A3-7281-537F-800EC428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4F93F9-9271-AD43-E4B5-AA28E3F0F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9EE4CE-9E66-9EE7-2217-47B85538A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20E02-2644-194A-A9F6-EE7397BBA263}" type="datetimeFigureOut">
              <a:rPr lang="en-US" smtClean="0"/>
              <a:t>6/6/2023</a:t>
            </a:fld>
            <a:endParaRPr lang="en-US" dirty="0"/>
          </a:p>
        </p:txBody>
      </p:sp>
      <p:sp>
        <p:nvSpPr>
          <p:cNvPr id="5" name="Footer Placeholder 4">
            <a:extLst>
              <a:ext uri="{FF2B5EF4-FFF2-40B4-BE49-F238E27FC236}">
                <a16:creationId xmlns:a16="http://schemas.microsoft.com/office/drawing/2014/main" id="{36EACDF8-8491-D16B-1765-A3E8E5936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1DF84A-B6FF-F902-9BE7-C2C71E51E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A4307-4861-2D47-B8B5-552F87994759}" type="slidenum">
              <a:rPr lang="en-US" smtClean="0"/>
              <a:t>‹#›</a:t>
            </a:fld>
            <a:endParaRPr lang="en-US" dirty="0"/>
          </a:p>
        </p:txBody>
      </p:sp>
    </p:spTree>
    <p:extLst>
      <p:ext uri="{BB962C8B-B14F-4D97-AF65-F5344CB8AC3E}">
        <p14:creationId xmlns:p14="http://schemas.microsoft.com/office/powerpoint/2010/main" val="30654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r>
              <a:rPr lang="en-US" dirty="0">
                <a:latin typeface="Calibri" panose="020F0502020204030204" pitchFamily="34" charset="0"/>
                <a:cs typeface="Calibri" panose="020F0502020204030204" pitchFamily="34" charset="0"/>
              </a:rPr>
              <a:t>CENTRE FOR GLOBAL CITY POLICING</a:t>
            </a:r>
          </a:p>
        </p:txBody>
      </p:sp>
      <p:sp>
        <p:nvSpPr>
          <p:cNvPr id="7" name="Title 1">
            <a:extLst>
              <a:ext uri="{FF2B5EF4-FFF2-40B4-BE49-F238E27FC236}">
                <a16:creationId xmlns:a16="http://schemas.microsoft.com/office/drawing/2014/main" id="{D13CDA63-6BDF-F93E-C14E-F3D2DCC9EB11}"/>
              </a:ext>
            </a:extLst>
          </p:cNvPr>
          <p:cNvSpPr txBox="1">
            <a:spLocks/>
          </p:cNvSpPr>
          <p:nvPr/>
        </p:nvSpPr>
        <p:spPr>
          <a:xfrm>
            <a:off x="1" y="2500204"/>
            <a:ext cx="12191999" cy="1075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67" b="1" kern="1200">
                <a:solidFill>
                  <a:schemeClr val="tx1">
                    <a:lumMod val="50000"/>
                    <a:lumOff val="50000"/>
                  </a:schemeClr>
                </a:solidFill>
                <a:latin typeface="Arial" charset="0"/>
                <a:ea typeface="Arial" charset="0"/>
                <a:cs typeface="Arial" charset="0"/>
              </a:defRPr>
            </a:lvl1pPr>
          </a:lstStyle>
          <a:p>
            <a:pPr algn="ctr"/>
            <a:r>
              <a:rPr lang="en-US" sz="4000" dirty="0">
                <a:solidFill>
                  <a:schemeClr val="tx1"/>
                </a:solidFill>
              </a:rPr>
              <a:t>Policing, ethics and fundamental rights</a:t>
            </a:r>
            <a:endParaRPr lang="en-US" sz="2800" dirty="0">
              <a:solidFill>
                <a:schemeClr val="tx1"/>
              </a:solidFill>
              <a:latin typeface="Calibri" panose="020F0502020204030204" pitchFamily="34" charset="0"/>
              <a:cs typeface="Calibri" panose="020F0502020204030204" pitchFamily="34" charset="0"/>
            </a:endParaRPr>
          </a:p>
        </p:txBody>
      </p:sp>
      <p:sp>
        <p:nvSpPr>
          <p:cNvPr id="8" name="Subtitle 3">
            <a:extLst>
              <a:ext uri="{FF2B5EF4-FFF2-40B4-BE49-F238E27FC236}">
                <a16:creationId xmlns:a16="http://schemas.microsoft.com/office/drawing/2014/main" id="{7D424DEF-BB19-5D51-DB63-33D2D65AD987}"/>
              </a:ext>
            </a:extLst>
          </p:cNvPr>
          <p:cNvSpPr txBox="1">
            <a:spLocks/>
          </p:cNvSpPr>
          <p:nvPr/>
        </p:nvSpPr>
        <p:spPr>
          <a:xfrm>
            <a:off x="0" y="4557050"/>
            <a:ext cx="12191999" cy="2018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GB" dirty="0"/>
              <a:t>Ben Bradford</a:t>
            </a:r>
          </a:p>
          <a:p>
            <a:pPr>
              <a:lnSpc>
                <a:spcPct val="120000"/>
              </a:lnSpc>
              <a:spcBef>
                <a:spcPts val="0"/>
              </a:spcBef>
            </a:pPr>
            <a:endParaRPr lang="en-GB" dirty="0"/>
          </a:p>
        </p:txBody>
      </p:sp>
    </p:spTree>
    <p:extLst>
      <p:ext uri="{BB962C8B-B14F-4D97-AF65-F5344CB8AC3E}">
        <p14:creationId xmlns:p14="http://schemas.microsoft.com/office/powerpoint/2010/main" val="46775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248B07D9-3815-2FB9-AA37-5C676A7196B0}"/>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An empirical example</a:t>
            </a:r>
          </a:p>
        </p:txBody>
      </p:sp>
      <p:graphicFrame>
        <p:nvGraphicFramePr>
          <p:cNvPr id="5" name="Content Placeholder 2">
            <a:extLst>
              <a:ext uri="{FF2B5EF4-FFF2-40B4-BE49-F238E27FC236}">
                <a16:creationId xmlns:a16="http://schemas.microsoft.com/office/drawing/2014/main" id="{EFC8D335-AB7C-DA79-E13D-AAF28DCA4161}"/>
              </a:ext>
            </a:extLst>
          </p:cNvPr>
          <p:cNvGraphicFramePr>
            <a:graphicFrameLocks noGrp="1"/>
          </p:cNvGraphicFramePr>
          <p:nvPr>
            <p:ph idx="1"/>
            <p:extLst>
              <p:ext uri="{D42A27DB-BD31-4B8C-83A1-F6EECF244321}">
                <p14:modId xmlns:p14="http://schemas.microsoft.com/office/powerpoint/2010/main" val="221747085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858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64D5-AF11-5949-8BEB-B40F79BAC8B8}"/>
              </a:ext>
            </a:extLst>
          </p:cNvPr>
          <p:cNvSpPr>
            <a:spLocks noGrp="1"/>
          </p:cNvSpPr>
          <p:nvPr>
            <p:ph type="title"/>
          </p:nvPr>
        </p:nvSpPr>
        <p:spPr>
          <a:xfrm>
            <a:off x="359434" y="31631"/>
            <a:ext cx="5314536" cy="1325563"/>
          </a:xfrm>
        </p:spPr>
        <p:txBody>
          <a:bodyPr>
            <a:normAutofit/>
          </a:bodyPr>
          <a:lstStyle/>
          <a:p>
            <a:r>
              <a:rPr lang="en-US" dirty="0"/>
              <a:t>A simple model</a:t>
            </a:r>
          </a:p>
        </p:txBody>
      </p:sp>
      <p:sp>
        <p:nvSpPr>
          <p:cNvPr id="3" name="Oval 2">
            <a:extLst>
              <a:ext uri="{FF2B5EF4-FFF2-40B4-BE49-F238E27FC236}">
                <a16:creationId xmlns:a16="http://schemas.microsoft.com/office/drawing/2014/main" id="{59261BAD-FD0A-779D-FF12-9E42ABC1560B}"/>
              </a:ext>
            </a:extLst>
          </p:cNvPr>
          <p:cNvSpPr/>
          <p:nvPr/>
        </p:nvSpPr>
        <p:spPr>
          <a:xfrm>
            <a:off x="681017" y="2510963"/>
            <a:ext cx="3084286" cy="155302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Procedural justice</a:t>
            </a:r>
          </a:p>
        </p:txBody>
      </p:sp>
      <p:sp>
        <p:nvSpPr>
          <p:cNvPr id="4" name="Oval 3">
            <a:extLst>
              <a:ext uri="{FF2B5EF4-FFF2-40B4-BE49-F238E27FC236}">
                <a16:creationId xmlns:a16="http://schemas.microsoft.com/office/drawing/2014/main" id="{7426EDFB-4EC7-5ADF-FE87-C4A34F2579E4}"/>
              </a:ext>
            </a:extLst>
          </p:cNvPr>
          <p:cNvSpPr/>
          <p:nvPr/>
        </p:nvSpPr>
        <p:spPr>
          <a:xfrm>
            <a:off x="5342413" y="957934"/>
            <a:ext cx="3084286" cy="155302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Agency</a:t>
            </a:r>
          </a:p>
        </p:txBody>
      </p:sp>
      <p:sp>
        <p:nvSpPr>
          <p:cNvPr id="6" name="Oval 5">
            <a:extLst>
              <a:ext uri="{FF2B5EF4-FFF2-40B4-BE49-F238E27FC236}">
                <a16:creationId xmlns:a16="http://schemas.microsoft.com/office/drawing/2014/main" id="{C77BFA79-A8E0-C478-068E-FCEF35705948}"/>
              </a:ext>
            </a:extLst>
          </p:cNvPr>
          <p:cNvSpPr/>
          <p:nvPr/>
        </p:nvSpPr>
        <p:spPr>
          <a:xfrm>
            <a:off x="5375591" y="4415410"/>
            <a:ext cx="3084286" cy="155302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Communion</a:t>
            </a:r>
          </a:p>
        </p:txBody>
      </p:sp>
      <p:sp>
        <p:nvSpPr>
          <p:cNvPr id="7" name="TextBox 6">
            <a:extLst>
              <a:ext uri="{FF2B5EF4-FFF2-40B4-BE49-F238E27FC236}">
                <a16:creationId xmlns:a16="http://schemas.microsoft.com/office/drawing/2014/main" id="{CF090D89-26CB-AB6B-B888-6B4F5156A4D2}"/>
              </a:ext>
            </a:extLst>
          </p:cNvPr>
          <p:cNvSpPr txBox="1"/>
          <p:nvPr/>
        </p:nvSpPr>
        <p:spPr>
          <a:xfrm>
            <a:off x="674914" y="3926114"/>
            <a:ext cx="2875783" cy="2583543"/>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59290E99-51D7-6E86-8A36-39CF4EDDD6CB}"/>
              </a:ext>
            </a:extLst>
          </p:cNvPr>
          <p:cNvSpPr txBox="1"/>
          <p:nvPr/>
        </p:nvSpPr>
        <p:spPr>
          <a:xfrm>
            <a:off x="990461" y="4181064"/>
            <a:ext cx="3497943" cy="2554545"/>
          </a:xfrm>
          <a:prstGeom prst="rect">
            <a:avLst/>
          </a:prstGeom>
          <a:noFill/>
        </p:spPr>
        <p:txBody>
          <a:bodyPr wrap="square" rtlCol="0">
            <a:spAutoFit/>
          </a:bodyPr>
          <a:lstStyle/>
          <a:p>
            <a:r>
              <a:rPr lang="en-US" sz="1600" dirty="0"/>
              <a:t>The officers in my case:</a:t>
            </a:r>
          </a:p>
          <a:p>
            <a:pPr marL="285750" indent="-285750">
              <a:buFont typeface="Arial" panose="020B0604020202020204" pitchFamily="34" charset="0"/>
              <a:buChar char="•"/>
            </a:pPr>
            <a:r>
              <a:rPr lang="en-US" sz="1600" dirty="0"/>
              <a:t>Understood what it was like</a:t>
            </a:r>
          </a:p>
          <a:p>
            <a:pPr marL="285750" indent="-285750">
              <a:buFont typeface="Arial" panose="020B0604020202020204" pitchFamily="34" charset="0"/>
              <a:buChar char="•"/>
            </a:pPr>
            <a:r>
              <a:rPr lang="en-US" sz="1600" dirty="0"/>
              <a:t>Were kind</a:t>
            </a:r>
          </a:p>
          <a:p>
            <a:pPr marL="285750" indent="-285750">
              <a:buFont typeface="Arial" panose="020B0604020202020204" pitchFamily="34" charset="0"/>
              <a:buChar char="•"/>
            </a:pPr>
            <a:r>
              <a:rPr lang="en-US" sz="1600" dirty="0"/>
              <a:t>Were respectful</a:t>
            </a:r>
          </a:p>
          <a:p>
            <a:pPr marL="285750" indent="-285750">
              <a:buFont typeface="Arial" panose="020B0604020202020204" pitchFamily="34" charset="0"/>
              <a:buChar char="•"/>
            </a:pPr>
            <a:r>
              <a:rPr lang="en-US" sz="1600" dirty="0"/>
              <a:t>Took my needs into account</a:t>
            </a:r>
          </a:p>
          <a:p>
            <a:pPr marL="285750" indent="-285750">
              <a:buFont typeface="Arial" panose="020B0604020202020204" pitchFamily="34" charset="0"/>
              <a:buChar char="•"/>
            </a:pPr>
            <a:r>
              <a:rPr lang="en-US" sz="1600" dirty="0"/>
              <a:t>Explained things well</a:t>
            </a:r>
          </a:p>
          <a:p>
            <a:pPr marL="285750" indent="-285750">
              <a:buFont typeface="Arial" panose="020B0604020202020204" pitchFamily="34" charset="0"/>
              <a:buChar char="•"/>
            </a:pPr>
            <a:r>
              <a:rPr lang="en-US" sz="1600" dirty="0"/>
              <a:t>Were easy to get hold of</a:t>
            </a:r>
          </a:p>
          <a:p>
            <a:pPr marL="285750" indent="-285750">
              <a:buFont typeface="Arial" panose="020B0604020202020204" pitchFamily="34" charset="0"/>
              <a:buChar char="•"/>
            </a:pPr>
            <a:r>
              <a:rPr lang="en-US" sz="1600" dirty="0"/>
              <a:t>Contacted me when they said they would</a:t>
            </a:r>
          </a:p>
          <a:p>
            <a:pPr marL="285750" indent="-285750">
              <a:buFont typeface="Arial" panose="020B0604020202020204" pitchFamily="34" charset="0"/>
              <a:buChar char="•"/>
            </a:pPr>
            <a:r>
              <a:rPr lang="en-US" sz="1600" dirty="0"/>
              <a:t>Contacted me in good time</a:t>
            </a:r>
          </a:p>
        </p:txBody>
      </p:sp>
      <p:sp>
        <p:nvSpPr>
          <p:cNvPr id="12" name="TextBox 11">
            <a:extLst>
              <a:ext uri="{FF2B5EF4-FFF2-40B4-BE49-F238E27FC236}">
                <a16:creationId xmlns:a16="http://schemas.microsoft.com/office/drawing/2014/main" id="{D1C94D76-FCAA-CED9-B6ED-7A6CB28F32A3}"/>
              </a:ext>
            </a:extLst>
          </p:cNvPr>
          <p:cNvSpPr txBox="1"/>
          <p:nvPr/>
        </p:nvSpPr>
        <p:spPr>
          <a:xfrm>
            <a:off x="8641303" y="957934"/>
            <a:ext cx="3497943" cy="1569660"/>
          </a:xfrm>
          <a:prstGeom prst="rect">
            <a:avLst/>
          </a:prstGeom>
          <a:noFill/>
        </p:spPr>
        <p:txBody>
          <a:bodyPr wrap="square" rtlCol="0">
            <a:spAutoFit/>
          </a:bodyPr>
          <a:lstStyle/>
          <a:p>
            <a:r>
              <a:rPr lang="en-US" sz="1600" dirty="0"/>
              <a:t>Police made me feel</a:t>
            </a:r>
          </a:p>
          <a:p>
            <a:pPr marL="285750" indent="-285750">
              <a:buFont typeface="Arial" panose="020B0604020202020204" pitchFamily="34" charset="0"/>
              <a:buChar char="•"/>
            </a:pPr>
            <a:r>
              <a:rPr lang="en-US" sz="1600" dirty="0"/>
              <a:t>That I had some control over what happened</a:t>
            </a:r>
          </a:p>
          <a:p>
            <a:pPr marL="285750" indent="-285750" algn="just">
              <a:buFont typeface="Arial" panose="020B0604020202020204" pitchFamily="34" charset="0"/>
              <a:buChar char="•"/>
            </a:pPr>
            <a:r>
              <a:rPr lang="en-US" sz="1600" dirty="0"/>
              <a:t>Like I matter</a:t>
            </a:r>
          </a:p>
          <a:p>
            <a:pPr marL="285750" indent="-285750" algn="just">
              <a:buFont typeface="Arial" panose="020B0604020202020204" pitchFamily="34" charset="0"/>
              <a:buChar char="•"/>
            </a:pPr>
            <a:r>
              <a:rPr lang="en-US" sz="1600" dirty="0"/>
              <a:t>Comfortable</a:t>
            </a:r>
          </a:p>
          <a:p>
            <a:pPr marL="285750" indent="-285750" algn="just">
              <a:buFont typeface="Arial" panose="020B0604020202020204" pitchFamily="34" charset="0"/>
              <a:buChar char="•"/>
            </a:pPr>
            <a:r>
              <a:rPr lang="en-US" sz="1600" dirty="0"/>
              <a:t>Safe</a:t>
            </a:r>
          </a:p>
        </p:txBody>
      </p:sp>
      <p:sp>
        <p:nvSpPr>
          <p:cNvPr id="15" name="TextBox 14">
            <a:extLst>
              <a:ext uri="{FF2B5EF4-FFF2-40B4-BE49-F238E27FC236}">
                <a16:creationId xmlns:a16="http://schemas.microsoft.com/office/drawing/2014/main" id="{AF2EF39E-D7FC-AB5B-81B3-58F6E809AE19}"/>
              </a:ext>
            </a:extLst>
          </p:cNvPr>
          <p:cNvSpPr txBox="1"/>
          <p:nvPr/>
        </p:nvSpPr>
        <p:spPr>
          <a:xfrm>
            <a:off x="8641303" y="4415410"/>
            <a:ext cx="3497943" cy="2308324"/>
          </a:xfrm>
          <a:prstGeom prst="rect">
            <a:avLst/>
          </a:prstGeom>
          <a:noFill/>
        </p:spPr>
        <p:txBody>
          <a:bodyPr wrap="square" rtlCol="0">
            <a:spAutoFit/>
          </a:bodyPr>
          <a:lstStyle/>
          <a:p>
            <a:pPr algn="just"/>
            <a:r>
              <a:rPr lang="en-US" sz="1600" dirty="0"/>
              <a:t>Police made me feel:</a:t>
            </a:r>
          </a:p>
          <a:p>
            <a:pPr marL="285750" indent="-285750">
              <a:buFont typeface="Arial" panose="020B0604020202020204" pitchFamily="34" charset="0"/>
              <a:buChar char="•"/>
            </a:pPr>
            <a:r>
              <a:rPr lang="en-US" sz="1600" dirty="0"/>
              <a:t>What happened to me was serious</a:t>
            </a:r>
          </a:p>
          <a:p>
            <a:pPr marL="285750" indent="-285750">
              <a:buFont typeface="Arial" panose="020B0604020202020204" pitchFamily="34" charset="0"/>
              <a:buChar char="•"/>
            </a:pPr>
            <a:r>
              <a:rPr lang="en-US" sz="1600" dirty="0"/>
              <a:t>That society was on my side</a:t>
            </a:r>
          </a:p>
          <a:p>
            <a:pPr marL="285750" indent="-285750">
              <a:buFont typeface="Arial" panose="020B0604020202020204" pitchFamily="34" charset="0"/>
              <a:buChar char="•"/>
            </a:pPr>
            <a:r>
              <a:rPr lang="en-US" sz="1600" dirty="0"/>
              <a:t>That officers care about me</a:t>
            </a:r>
          </a:p>
          <a:p>
            <a:pPr marL="285750" indent="-285750" algn="just">
              <a:buFont typeface="Arial" panose="020B0604020202020204" pitchFamily="34" charset="0"/>
              <a:buChar char="•"/>
            </a:pPr>
            <a:r>
              <a:rPr lang="en-US" sz="1600" dirty="0"/>
              <a:t>Believed</a:t>
            </a:r>
          </a:p>
          <a:p>
            <a:pPr marL="285750" indent="-285750" algn="just">
              <a:buFont typeface="Arial" panose="020B0604020202020204" pitchFamily="34" charset="0"/>
              <a:buChar char="•"/>
            </a:pPr>
            <a:r>
              <a:rPr lang="en-US" sz="1600" dirty="0"/>
              <a:t>Listened to</a:t>
            </a:r>
          </a:p>
          <a:p>
            <a:pPr marL="285750" indent="-285750">
              <a:buFont typeface="Arial" panose="020B0604020202020204" pitchFamily="34" charset="0"/>
              <a:buChar char="•"/>
            </a:pPr>
            <a:r>
              <a:rPr lang="en-US" sz="1600" dirty="0"/>
              <a:t>Reassured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cxnSp>
        <p:nvCxnSpPr>
          <p:cNvPr id="18" name="Straight Arrow Connector 17">
            <a:extLst>
              <a:ext uri="{FF2B5EF4-FFF2-40B4-BE49-F238E27FC236}">
                <a16:creationId xmlns:a16="http://schemas.microsoft.com/office/drawing/2014/main" id="{B9D39A18-BE1F-03CD-BE6F-39FB6AC54EFA}"/>
              </a:ext>
            </a:extLst>
          </p:cNvPr>
          <p:cNvCxnSpPr>
            <a:cxnSpLocks/>
            <a:stCxn id="3" idx="7"/>
            <a:endCxn id="4" idx="2"/>
          </p:cNvCxnSpPr>
          <p:nvPr/>
        </p:nvCxnSpPr>
        <p:spPr>
          <a:xfrm flipV="1">
            <a:off x="3313620" y="1734449"/>
            <a:ext cx="2028793" cy="10039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1A3B6A-151C-7AA3-D0A9-20C1B0DE6E39}"/>
              </a:ext>
            </a:extLst>
          </p:cNvPr>
          <p:cNvCxnSpPr>
            <a:cxnSpLocks/>
            <a:stCxn id="4" idx="4"/>
            <a:endCxn id="6" idx="0"/>
          </p:cNvCxnSpPr>
          <p:nvPr/>
        </p:nvCxnSpPr>
        <p:spPr>
          <a:xfrm>
            <a:off x="6884556" y="2510963"/>
            <a:ext cx="33178" cy="190444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C6FA367-7BBC-E82B-324F-57B9320A2C9A}"/>
              </a:ext>
            </a:extLst>
          </p:cNvPr>
          <p:cNvCxnSpPr>
            <a:cxnSpLocks/>
            <a:stCxn id="3" idx="5"/>
            <a:endCxn id="6" idx="2"/>
          </p:cNvCxnSpPr>
          <p:nvPr/>
        </p:nvCxnSpPr>
        <p:spPr>
          <a:xfrm>
            <a:off x="3313620" y="3836556"/>
            <a:ext cx="2061971" cy="13553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99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9261BAD-FD0A-779D-FF12-9E42ABC1560B}"/>
              </a:ext>
            </a:extLst>
          </p:cNvPr>
          <p:cNvSpPr/>
          <p:nvPr/>
        </p:nvSpPr>
        <p:spPr>
          <a:xfrm>
            <a:off x="1721199" y="2659324"/>
            <a:ext cx="3084286" cy="155302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Procedural justice</a:t>
            </a:r>
          </a:p>
        </p:txBody>
      </p:sp>
      <p:sp>
        <p:nvSpPr>
          <p:cNvPr id="4" name="Oval 3">
            <a:extLst>
              <a:ext uri="{FF2B5EF4-FFF2-40B4-BE49-F238E27FC236}">
                <a16:creationId xmlns:a16="http://schemas.microsoft.com/office/drawing/2014/main" id="{7426EDFB-4EC7-5ADF-FE87-C4A34F2579E4}"/>
              </a:ext>
            </a:extLst>
          </p:cNvPr>
          <p:cNvSpPr/>
          <p:nvPr/>
        </p:nvSpPr>
        <p:spPr>
          <a:xfrm>
            <a:off x="6382595" y="1106295"/>
            <a:ext cx="3084286" cy="155302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Agency</a:t>
            </a:r>
          </a:p>
        </p:txBody>
      </p:sp>
      <p:sp>
        <p:nvSpPr>
          <p:cNvPr id="6" name="Oval 5">
            <a:extLst>
              <a:ext uri="{FF2B5EF4-FFF2-40B4-BE49-F238E27FC236}">
                <a16:creationId xmlns:a16="http://schemas.microsoft.com/office/drawing/2014/main" id="{C77BFA79-A8E0-C478-068E-FCEF35705948}"/>
              </a:ext>
            </a:extLst>
          </p:cNvPr>
          <p:cNvSpPr/>
          <p:nvPr/>
        </p:nvSpPr>
        <p:spPr>
          <a:xfrm>
            <a:off x="6415773" y="4563771"/>
            <a:ext cx="3084286" cy="1553029"/>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Communion</a:t>
            </a:r>
          </a:p>
        </p:txBody>
      </p:sp>
      <p:sp>
        <p:nvSpPr>
          <p:cNvPr id="7" name="TextBox 6">
            <a:extLst>
              <a:ext uri="{FF2B5EF4-FFF2-40B4-BE49-F238E27FC236}">
                <a16:creationId xmlns:a16="http://schemas.microsoft.com/office/drawing/2014/main" id="{CF090D89-26CB-AB6B-B888-6B4F5156A4D2}"/>
              </a:ext>
            </a:extLst>
          </p:cNvPr>
          <p:cNvSpPr txBox="1"/>
          <p:nvPr/>
        </p:nvSpPr>
        <p:spPr>
          <a:xfrm>
            <a:off x="1721199" y="4198676"/>
            <a:ext cx="2875783" cy="2583543"/>
          </a:xfrm>
          <a:prstGeom prst="rect">
            <a:avLst/>
          </a:prstGeom>
          <a:noFill/>
        </p:spPr>
        <p:txBody>
          <a:bodyPr wrap="square" rtlCol="0">
            <a:spAutoFit/>
          </a:bodyPr>
          <a:lstStyle/>
          <a:p>
            <a:endParaRPr lang="en-US" dirty="0"/>
          </a:p>
        </p:txBody>
      </p:sp>
      <p:cxnSp>
        <p:nvCxnSpPr>
          <p:cNvPr id="18" name="Straight Arrow Connector 17">
            <a:extLst>
              <a:ext uri="{FF2B5EF4-FFF2-40B4-BE49-F238E27FC236}">
                <a16:creationId xmlns:a16="http://schemas.microsoft.com/office/drawing/2014/main" id="{B9D39A18-BE1F-03CD-BE6F-39FB6AC54EFA}"/>
              </a:ext>
            </a:extLst>
          </p:cNvPr>
          <p:cNvCxnSpPr>
            <a:cxnSpLocks/>
            <a:stCxn id="3" idx="7"/>
            <a:endCxn id="4" idx="2"/>
          </p:cNvCxnSpPr>
          <p:nvPr/>
        </p:nvCxnSpPr>
        <p:spPr>
          <a:xfrm flipV="1">
            <a:off x="4353802" y="1882810"/>
            <a:ext cx="2028793" cy="10039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1A3B6A-151C-7AA3-D0A9-20C1B0DE6E39}"/>
              </a:ext>
            </a:extLst>
          </p:cNvPr>
          <p:cNvCxnSpPr>
            <a:cxnSpLocks/>
            <a:stCxn id="4" idx="4"/>
            <a:endCxn id="6" idx="0"/>
          </p:cNvCxnSpPr>
          <p:nvPr/>
        </p:nvCxnSpPr>
        <p:spPr>
          <a:xfrm>
            <a:off x="7924738" y="2659324"/>
            <a:ext cx="33178" cy="190444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C6FA367-7BBC-E82B-324F-57B9320A2C9A}"/>
              </a:ext>
            </a:extLst>
          </p:cNvPr>
          <p:cNvCxnSpPr>
            <a:cxnSpLocks/>
            <a:stCxn id="3" idx="5"/>
            <a:endCxn id="6" idx="2"/>
          </p:cNvCxnSpPr>
          <p:nvPr/>
        </p:nvCxnSpPr>
        <p:spPr>
          <a:xfrm>
            <a:off x="4353802" y="3984917"/>
            <a:ext cx="2061971" cy="13553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A370F6-09D7-5182-5A52-763D24267B12}"/>
              </a:ext>
            </a:extLst>
          </p:cNvPr>
          <p:cNvSpPr txBox="1"/>
          <p:nvPr/>
        </p:nvSpPr>
        <p:spPr>
          <a:xfrm>
            <a:off x="443902" y="214360"/>
            <a:ext cx="5430375" cy="1446550"/>
          </a:xfrm>
          <a:prstGeom prst="rect">
            <a:avLst/>
          </a:prstGeom>
          <a:noFill/>
        </p:spPr>
        <p:txBody>
          <a:bodyPr wrap="square" rtlCol="0">
            <a:spAutoFit/>
          </a:bodyPr>
          <a:lstStyle/>
          <a:p>
            <a:r>
              <a:rPr lang="en-US" sz="4400" dirty="0">
                <a:latin typeface="+mj-lt"/>
              </a:rPr>
              <a:t>Confronting the model with data</a:t>
            </a:r>
          </a:p>
        </p:txBody>
      </p:sp>
    </p:spTree>
    <p:extLst>
      <p:ext uri="{BB962C8B-B14F-4D97-AF65-F5344CB8AC3E}">
        <p14:creationId xmlns:p14="http://schemas.microsoft.com/office/powerpoint/2010/main" val="2374660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77BFA79-A8E0-C478-068E-FCEF35705948}"/>
              </a:ext>
            </a:extLst>
          </p:cNvPr>
          <p:cNvSpPr/>
          <p:nvPr/>
        </p:nvSpPr>
        <p:spPr>
          <a:xfrm>
            <a:off x="3660683" y="1853321"/>
            <a:ext cx="5081954" cy="2927838"/>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Relational information</a:t>
            </a:r>
          </a:p>
        </p:txBody>
      </p:sp>
      <p:sp>
        <p:nvSpPr>
          <p:cNvPr id="7" name="TextBox 6">
            <a:extLst>
              <a:ext uri="{FF2B5EF4-FFF2-40B4-BE49-F238E27FC236}">
                <a16:creationId xmlns:a16="http://schemas.microsoft.com/office/drawing/2014/main" id="{CF090D89-26CB-AB6B-B888-6B4F5156A4D2}"/>
              </a:ext>
            </a:extLst>
          </p:cNvPr>
          <p:cNvSpPr txBox="1"/>
          <p:nvPr/>
        </p:nvSpPr>
        <p:spPr>
          <a:xfrm>
            <a:off x="1721199" y="4198676"/>
            <a:ext cx="2875783" cy="2583543"/>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95254AF3-DCE6-5601-9BEF-7C3112F0F7E8}"/>
              </a:ext>
            </a:extLst>
          </p:cNvPr>
          <p:cNvSpPr txBox="1"/>
          <p:nvPr/>
        </p:nvSpPr>
        <p:spPr>
          <a:xfrm>
            <a:off x="443902" y="214360"/>
            <a:ext cx="5430375" cy="1446550"/>
          </a:xfrm>
          <a:prstGeom prst="rect">
            <a:avLst/>
          </a:prstGeom>
          <a:noFill/>
        </p:spPr>
        <p:txBody>
          <a:bodyPr wrap="square" rtlCol="0">
            <a:spAutoFit/>
          </a:bodyPr>
          <a:lstStyle/>
          <a:p>
            <a:r>
              <a:rPr lang="en-US" sz="4400" dirty="0">
                <a:latin typeface="+mj-lt"/>
              </a:rPr>
              <a:t>Confronting the model with data</a:t>
            </a:r>
          </a:p>
        </p:txBody>
      </p:sp>
      <p:sp>
        <p:nvSpPr>
          <p:cNvPr id="3" name="TextBox 2">
            <a:extLst>
              <a:ext uri="{FF2B5EF4-FFF2-40B4-BE49-F238E27FC236}">
                <a16:creationId xmlns:a16="http://schemas.microsoft.com/office/drawing/2014/main" id="{316F3DE4-D726-B6F7-7D80-807C1D0D0072}"/>
              </a:ext>
            </a:extLst>
          </p:cNvPr>
          <p:cNvSpPr txBox="1"/>
          <p:nvPr/>
        </p:nvSpPr>
        <p:spPr>
          <a:xfrm>
            <a:off x="792480" y="5320201"/>
            <a:ext cx="10607040" cy="1323439"/>
          </a:xfrm>
          <a:prstGeom prst="rect">
            <a:avLst/>
          </a:prstGeom>
          <a:noFill/>
        </p:spPr>
        <p:txBody>
          <a:bodyPr wrap="square" rtlCol="0">
            <a:spAutoFit/>
          </a:bodyPr>
          <a:lstStyle/>
          <a:p>
            <a:r>
              <a:rPr lang="en-US" sz="2000" b="1" dirty="0"/>
              <a:t>The medium is the message: </a:t>
            </a:r>
            <a:r>
              <a:rPr lang="en-US" sz="2000" dirty="0"/>
              <a:t>Experiencing procedural justice is in a sense the same thing as experiencing agency and communion – a sense of control, validation, feeling listened to, belonging</a:t>
            </a:r>
          </a:p>
          <a:p>
            <a:endParaRPr lang="en-US" sz="2000" dirty="0"/>
          </a:p>
          <a:p>
            <a:r>
              <a:rPr lang="en-US" sz="2000" dirty="0"/>
              <a:t>Victims (and others) have a fundamental right to expect this from policing</a:t>
            </a:r>
          </a:p>
        </p:txBody>
      </p:sp>
    </p:spTree>
    <p:extLst>
      <p:ext uri="{BB962C8B-B14F-4D97-AF65-F5344CB8AC3E}">
        <p14:creationId xmlns:p14="http://schemas.microsoft.com/office/powerpoint/2010/main" val="108661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64D5-AF11-5949-8BEB-B40F79BAC8B8}"/>
              </a:ext>
            </a:extLst>
          </p:cNvPr>
          <p:cNvSpPr>
            <a:spLocks noGrp="1"/>
          </p:cNvSpPr>
          <p:nvPr>
            <p:ph type="title"/>
          </p:nvPr>
        </p:nvSpPr>
        <p:spPr>
          <a:xfrm>
            <a:off x="781464" y="108858"/>
            <a:ext cx="5314536" cy="1325563"/>
          </a:xfrm>
        </p:spPr>
        <p:txBody>
          <a:bodyPr>
            <a:normAutofit/>
          </a:bodyPr>
          <a:lstStyle/>
          <a:p>
            <a:r>
              <a:rPr lang="en-US" dirty="0"/>
              <a:t>Policing as recognition</a:t>
            </a:r>
          </a:p>
        </p:txBody>
      </p:sp>
      <p:sp>
        <p:nvSpPr>
          <p:cNvPr id="3" name="Content Placeholder 2">
            <a:extLst>
              <a:ext uri="{FF2B5EF4-FFF2-40B4-BE49-F238E27FC236}">
                <a16:creationId xmlns:a16="http://schemas.microsoft.com/office/drawing/2014/main" id="{6D944A90-4521-6C47-A77D-7CDA728D22DC}"/>
              </a:ext>
            </a:extLst>
          </p:cNvPr>
          <p:cNvSpPr>
            <a:spLocks noGrp="1"/>
          </p:cNvSpPr>
          <p:nvPr>
            <p:ph idx="1"/>
          </p:nvPr>
        </p:nvSpPr>
        <p:spPr>
          <a:xfrm>
            <a:off x="859721" y="1459198"/>
            <a:ext cx="5441859" cy="5134642"/>
          </a:xfrm>
        </p:spPr>
        <p:txBody>
          <a:bodyPr anchor="t">
            <a:noAutofit/>
          </a:bodyPr>
          <a:lstStyle/>
          <a:p>
            <a:pPr marL="0" indent="0">
              <a:lnSpc>
                <a:spcPct val="120000"/>
              </a:lnSpc>
              <a:spcBef>
                <a:spcPts val="0"/>
              </a:spcBef>
              <a:buNone/>
            </a:pPr>
            <a:r>
              <a:rPr lang="en-GB" sz="1800" dirty="0">
                <a:latin typeface="Calibri" panose="020F0502020204030204" pitchFamily="34" charset="0"/>
                <a:cs typeface="Calibri" panose="020F0502020204030204" pitchFamily="34" charset="0"/>
              </a:rPr>
              <a:t>Procedural justice is police practice that constitutes </a:t>
            </a:r>
            <a:r>
              <a:rPr lang="en-GB" sz="1800" b="1" i="1" u="sng" dirty="0">
                <a:latin typeface="Calibri" panose="020F0502020204030204" pitchFamily="34" charset="0"/>
                <a:cs typeface="Calibri" panose="020F0502020204030204" pitchFamily="34" charset="0"/>
              </a:rPr>
              <a:t>recognition</a:t>
            </a:r>
            <a:r>
              <a:rPr lang="en-GB" sz="1800" dirty="0">
                <a:latin typeface="Calibri" panose="020F0502020204030204" pitchFamily="34" charset="0"/>
                <a:cs typeface="Calibri" panose="020F0502020204030204" pitchFamily="34" charset="0"/>
              </a:rPr>
              <a:t> of victims as: rights-bearing; members of the community/society; agentic; equals</a:t>
            </a:r>
          </a:p>
          <a:p>
            <a:pPr marL="0" indent="0">
              <a:lnSpc>
                <a:spcPct val="120000"/>
              </a:lnSpc>
              <a:spcBef>
                <a:spcPts val="0"/>
              </a:spcBef>
              <a:buNone/>
            </a:pPr>
            <a:endParaRPr lang="en-GB" sz="18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800" dirty="0">
                <a:latin typeface="Calibri" panose="020F0502020204030204" pitchFamily="34" charset="0"/>
                <a:cs typeface="Calibri" panose="020F0502020204030204" pitchFamily="34" charset="0"/>
              </a:rPr>
              <a:t>This is policing that promotes restoration, reintegration, belonging, agency</a:t>
            </a:r>
          </a:p>
          <a:p>
            <a:pPr marL="0" indent="0">
              <a:lnSpc>
                <a:spcPct val="120000"/>
              </a:lnSpc>
              <a:spcBef>
                <a:spcPts val="0"/>
              </a:spcBef>
              <a:buNone/>
            </a:pPr>
            <a:endParaRPr lang="en-GB" sz="18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800" dirty="0">
                <a:latin typeface="Calibri" panose="020F0502020204030204" pitchFamily="34" charset="0"/>
                <a:cs typeface="Calibri" panose="020F0502020204030204" pitchFamily="34" charset="0"/>
              </a:rPr>
              <a:t>Caveats/provisos</a:t>
            </a:r>
          </a:p>
          <a:p>
            <a:pPr indent="-138113">
              <a:lnSpc>
                <a:spcPct val="120000"/>
              </a:lnSpc>
              <a:spcBef>
                <a:spcPts val="0"/>
              </a:spcBef>
            </a:pPr>
            <a:r>
              <a:rPr lang="en-GB" sz="1800" dirty="0">
                <a:latin typeface="Calibri" panose="020F0502020204030204" pitchFamily="34" charset="0"/>
                <a:cs typeface="Calibri" panose="020F0502020204030204" pitchFamily="34" charset="0"/>
              </a:rPr>
              <a:t>It’s not just procedural justice (being effective, observing boundaries, non-domination, etc.)</a:t>
            </a:r>
          </a:p>
          <a:p>
            <a:pPr indent="-138113">
              <a:lnSpc>
                <a:spcPct val="120000"/>
              </a:lnSpc>
              <a:spcBef>
                <a:spcPts val="0"/>
              </a:spcBef>
            </a:pPr>
            <a:r>
              <a:rPr lang="en-GB" sz="1800" dirty="0">
                <a:latin typeface="Calibri" panose="020F0502020204030204" pitchFamily="34" charset="0"/>
                <a:cs typeface="Calibri" panose="020F0502020204030204" pitchFamily="34" charset="0"/>
              </a:rPr>
              <a:t>This is and should not be a ‘consolation prize’, but should rather be seen as SOP when dealing with victims (and others)</a:t>
            </a:r>
          </a:p>
          <a:p>
            <a:pPr indent="-138113">
              <a:lnSpc>
                <a:spcPct val="120000"/>
              </a:lnSpc>
              <a:spcBef>
                <a:spcPts val="0"/>
              </a:spcBef>
            </a:pPr>
            <a:r>
              <a:rPr lang="en-GB" sz="1800" dirty="0">
                <a:latin typeface="Calibri" panose="020F0502020204030204" pitchFamily="34" charset="0"/>
                <a:cs typeface="Calibri" panose="020F0502020204030204" pitchFamily="34" charset="0"/>
              </a:rPr>
              <a:t> All this refers to ‘effects at the mean’ – individuals may react very differently!</a:t>
            </a:r>
          </a:p>
          <a:p>
            <a:pPr marL="0" indent="0">
              <a:lnSpc>
                <a:spcPct val="120000"/>
              </a:lnSpc>
              <a:spcBef>
                <a:spcPts val="0"/>
              </a:spcBef>
              <a:buNone/>
            </a:pPr>
            <a:endParaRPr lang="en-GB" sz="1600" dirty="0">
              <a:latin typeface="Calibri" panose="020F0502020204030204" pitchFamily="34" charset="0"/>
              <a:cs typeface="Calibri" panose="020F0502020204030204" pitchFamily="34" charset="0"/>
            </a:endParaRPr>
          </a:p>
        </p:txBody>
      </p:sp>
      <p:pic>
        <p:nvPicPr>
          <p:cNvPr id="1026" name="Picture 2" descr="Relational Frame Theory in Therapy (RFT): Why the Controversy? |  HealthyPlace">
            <a:extLst>
              <a:ext uri="{FF2B5EF4-FFF2-40B4-BE49-F238E27FC236}">
                <a16:creationId xmlns:a16="http://schemas.microsoft.com/office/drawing/2014/main" id="{D558EDF9-05F5-D547-8EC3-DECEEBBDEE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55" r="22814"/>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62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a:lstStyle/>
          <a:p>
            <a:r>
              <a:rPr lang="en-US" dirty="0">
                <a:latin typeface="Calibri" panose="020F0502020204030204" pitchFamily="34" charset="0"/>
                <a:cs typeface="Calibri" panose="020F0502020204030204" pitchFamily="34" charset="0"/>
              </a:rPr>
              <a:t>CENTRE FOR GLOBAL CITY POLICING</a:t>
            </a:r>
          </a:p>
        </p:txBody>
      </p:sp>
      <p:sp>
        <p:nvSpPr>
          <p:cNvPr id="7" name="Title 1">
            <a:extLst>
              <a:ext uri="{FF2B5EF4-FFF2-40B4-BE49-F238E27FC236}">
                <a16:creationId xmlns:a16="http://schemas.microsoft.com/office/drawing/2014/main" id="{D13CDA63-6BDF-F93E-C14E-F3D2DCC9EB11}"/>
              </a:ext>
            </a:extLst>
          </p:cNvPr>
          <p:cNvSpPr txBox="1">
            <a:spLocks/>
          </p:cNvSpPr>
          <p:nvPr/>
        </p:nvSpPr>
        <p:spPr>
          <a:xfrm>
            <a:off x="1" y="2500204"/>
            <a:ext cx="12191999" cy="1075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67" b="1" kern="1200">
                <a:solidFill>
                  <a:schemeClr val="tx1">
                    <a:lumMod val="50000"/>
                    <a:lumOff val="50000"/>
                  </a:schemeClr>
                </a:solidFill>
                <a:latin typeface="Arial" charset="0"/>
                <a:ea typeface="Arial" charset="0"/>
                <a:cs typeface="Arial" charset="0"/>
              </a:defRPr>
            </a:lvl1pPr>
          </a:lstStyle>
          <a:p>
            <a:pPr algn="ctr"/>
            <a:r>
              <a:rPr lang="en-US" sz="4000" dirty="0">
                <a:solidFill>
                  <a:schemeClr val="tx1"/>
                </a:solidFill>
              </a:rPr>
              <a:t>Questions and comments?</a:t>
            </a:r>
            <a:endParaRPr lang="en-US" sz="2800" dirty="0">
              <a:solidFill>
                <a:schemeClr val="tx1"/>
              </a:solidFill>
              <a:latin typeface="Calibri" panose="020F0502020204030204" pitchFamily="34" charset="0"/>
              <a:cs typeface="Calibri" panose="020F0502020204030204" pitchFamily="34" charset="0"/>
            </a:endParaRPr>
          </a:p>
        </p:txBody>
      </p:sp>
      <p:sp>
        <p:nvSpPr>
          <p:cNvPr id="8" name="Subtitle 3">
            <a:extLst>
              <a:ext uri="{FF2B5EF4-FFF2-40B4-BE49-F238E27FC236}">
                <a16:creationId xmlns:a16="http://schemas.microsoft.com/office/drawing/2014/main" id="{7D424DEF-BB19-5D51-DB63-33D2D65AD987}"/>
              </a:ext>
            </a:extLst>
          </p:cNvPr>
          <p:cNvSpPr txBox="1">
            <a:spLocks/>
          </p:cNvSpPr>
          <p:nvPr/>
        </p:nvSpPr>
        <p:spPr>
          <a:xfrm>
            <a:off x="0" y="4557050"/>
            <a:ext cx="12191999" cy="744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GB" sz="3200" dirty="0"/>
              <a:t>ben.bradford@ucl.ac.uk</a:t>
            </a:r>
          </a:p>
          <a:p>
            <a:pPr marL="0" indent="0">
              <a:lnSpc>
                <a:spcPct val="120000"/>
              </a:lnSpc>
              <a:spcBef>
                <a:spcPts val="0"/>
              </a:spcBef>
              <a:buNone/>
            </a:pPr>
            <a:endParaRPr lang="en-GB" dirty="0"/>
          </a:p>
        </p:txBody>
      </p:sp>
    </p:spTree>
    <p:extLst>
      <p:ext uri="{BB962C8B-B14F-4D97-AF65-F5344CB8AC3E}">
        <p14:creationId xmlns:p14="http://schemas.microsoft.com/office/powerpoint/2010/main" val="3896666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1085" name="Rectangle 1084">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33366" y="543070"/>
            <a:ext cx="6870954" cy="1675626"/>
          </a:xfrm>
        </p:spPr>
        <p:txBody>
          <a:bodyPr>
            <a:normAutofit/>
          </a:bodyPr>
          <a:lstStyle/>
          <a:p>
            <a:r>
              <a:rPr lang="en-US" dirty="0">
                <a:ea typeface="Helvetica Neue" charset="0"/>
                <a:cs typeface="Calibri" panose="020F0502020204030204" pitchFamily="34" charset="0"/>
              </a:rPr>
              <a:t>Overview</a:t>
            </a:r>
          </a:p>
        </p:txBody>
      </p:sp>
      <p:pic>
        <p:nvPicPr>
          <p:cNvPr id="1030" name="Picture 6" descr="Home | North Yorkshire Police">
            <a:extLst>
              <a:ext uri="{FF2B5EF4-FFF2-40B4-BE49-F238E27FC236}">
                <a16:creationId xmlns:a16="http://schemas.microsoft.com/office/drawing/2014/main" id="{71BECD1B-A4AA-4C61-9236-8B2D994049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16032"/>
          <a:stretch/>
        </p:blipFill>
        <p:spPr bwMode="auto">
          <a:xfrm>
            <a:off x="20" y="1"/>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lice need public support to arrest violent offenders | Police | The  Guardian">
            <a:extLst>
              <a:ext uri="{FF2B5EF4-FFF2-40B4-BE49-F238E27FC236}">
                <a16:creationId xmlns:a16="http://schemas.microsoft.com/office/drawing/2014/main" id="{ED46F8DF-74E9-4611-FCB9-2F6B23DDC5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96" r="3" b="19885"/>
          <a:stretch/>
        </p:blipFill>
        <p:spPr bwMode="auto">
          <a:xfrm>
            <a:off x="20" y="2342320"/>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ater Manchester Police pay damages after report of rape | UK News |  Metro News">
            <a:extLst>
              <a:ext uri="{FF2B5EF4-FFF2-40B4-BE49-F238E27FC236}">
                <a16:creationId xmlns:a16="http://schemas.microsoft.com/office/drawing/2014/main" id="{A8B20AC8-BA0C-6E6E-6881-A153B1C118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2" r="3" b="3"/>
          <a:stretch/>
        </p:blipFill>
        <p:spPr bwMode="auto">
          <a:xfrm>
            <a:off x="20" y="4693680"/>
            <a:ext cx="4187091"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33366" y="2399720"/>
            <a:ext cx="6870954" cy="3736507"/>
          </a:xfrm>
        </p:spPr>
        <p:txBody>
          <a:bodyPr>
            <a:normAutofit/>
          </a:bodyPr>
          <a:lstStyle/>
          <a:p>
            <a:pPr marL="0" indent="0">
              <a:buNone/>
            </a:pPr>
            <a:r>
              <a:rPr lang="en-GB" dirty="0">
                <a:latin typeface="Calibri Light" charset="0"/>
                <a:ea typeface="Calibri Light" charset="0"/>
                <a:cs typeface="Calibri Light" charset="0"/>
              </a:rPr>
              <a:t>What rights? How fundamental?</a:t>
            </a:r>
          </a:p>
          <a:p>
            <a:pPr marL="0" indent="0">
              <a:buNone/>
            </a:pPr>
            <a:endParaRPr lang="en-GB" dirty="0">
              <a:latin typeface="Calibri Light" charset="0"/>
              <a:ea typeface="Calibri Light" charset="0"/>
              <a:cs typeface="Calibri Light" charset="0"/>
            </a:endParaRPr>
          </a:p>
          <a:p>
            <a:pPr marL="0" indent="0">
              <a:buNone/>
            </a:pPr>
            <a:r>
              <a:rPr lang="en-GB" dirty="0">
                <a:latin typeface="Calibri Light" charset="0"/>
                <a:ea typeface="Calibri Light" charset="0"/>
                <a:cs typeface="Calibri Light" charset="0"/>
              </a:rPr>
              <a:t>Policing as recognition</a:t>
            </a:r>
          </a:p>
          <a:p>
            <a:pPr marL="0" indent="0">
              <a:buNone/>
            </a:pPr>
            <a:endParaRPr lang="en-GB" dirty="0">
              <a:latin typeface="Calibri Light" charset="0"/>
              <a:ea typeface="Calibri Light" charset="0"/>
              <a:cs typeface="Calibri Light" charset="0"/>
            </a:endParaRPr>
          </a:p>
          <a:p>
            <a:pPr marL="0" indent="0">
              <a:buNone/>
            </a:pPr>
            <a:r>
              <a:rPr lang="en-GB" dirty="0">
                <a:latin typeface="Calibri Light" charset="0"/>
                <a:ea typeface="Calibri Light" charset="0"/>
                <a:cs typeface="Calibri Light" charset="0"/>
              </a:rPr>
              <a:t>On the relational nature of procedural justice</a:t>
            </a:r>
          </a:p>
          <a:p>
            <a:pPr marL="0" indent="0">
              <a:buNone/>
            </a:pPr>
            <a:endParaRPr lang="en-GB" dirty="0">
              <a:latin typeface="Calibri Light" charset="0"/>
              <a:ea typeface="Calibri Light" charset="0"/>
              <a:cs typeface="Calibri Light" charset="0"/>
            </a:endParaRPr>
          </a:p>
          <a:p>
            <a:pPr marL="0" indent="0">
              <a:buNone/>
            </a:pPr>
            <a:r>
              <a:rPr lang="en-GB" dirty="0">
                <a:latin typeface="Calibri Light" charset="0"/>
                <a:ea typeface="Calibri Light" charset="0"/>
                <a:cs typeface="Calibri Light" charset="0"/>
              </a:rPr>
              <a:t>A worked example</a:t>
            </a:r>
          </a:p>
        </p:txBody>
      </p:sp>
    </p:spTree>
    <p:extLst>
      <p:ext uri="{BB962C8B-B14F-4D97-AF65-F5344CB8AC3E}">
        <p14:creationId xmlns:p14="http://schemas.microsoft.com/office/powerpoint/2010/main" val="274614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ront steps and columns of a majestic city building">
            <a:extLst>
              <a:ext uri="{FF2B5EF4-FFF2-40B4-BE49-F238E27FC236}">
                <a16:creationId xmlns:a16="http://schemas.microsoft.com/office/drawing/2014/main" id="{7A1536E9-E449-32BC-E1E8-7B136D07CC1E}"/>
              </a:ext>
            </a:extLst>
          </p:cNvPr>
          <p:cNvPicPr>
            <a:picLocks noChangeAspect="1"/>
          </p:cNvPicPr>
          <p:nvPr/>
        </p:nvPicPr>
        <p:blipFill rotWithShape="1">
          <a:blip r:embed="rId2">
            <a:alphaModFix amt="40000"/>
          </a:blip>
          <a:srcRect l="7701" r="10050" b="-1"/>
          <a:stretch/>
        </p:blipFill>
        <p:spPr>
          <a:xfrm>
            <a:off x="20" y="10"/>
            <a:ext cx="8450297" cy="6857990"/>
          </a:xfrm>
          <a:prstGeom prst="rect">
            <a:avLst/>
          </a:prstGeom>
        </p:spPr>
      </p:pic>
      <p:sp>
        <p:nvSpPr>
          <p:cNvPr id="9" name="Title 1">
            <a:extLst>
              <a:ext uri="{FF2B5EF4-FFF2-40B4-BE49-F238E27FC236}">
                <a16:creationId xmlns:a16="http://schemas.microsoft.com/office/drawing/2014/main" id="{8EA28F50-3504-9E47-B533-4D1C766FC9F9}"/>
              </a:ext>
            </a:extLst>
          </p:cNvPr>
          <p:cNvSpPr txBox="1">
            <a:spLocks/>
          </p:cNvSpPr>
          <p:nvPr/>
        </p:nvSpPr>
        <p:spPr bwMode="black">
          <a:xfrm>
            <a:off x="838201" y="365125"/>
            <a:ext cx="5251316" cy="16276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600"/>
              </a:spcAft>
            </a:pPr>
            <a:r>
              <a:rPr lang="en-US" sz="4400" kern="1200" dirty="0">
                <a:solidFill>
                  <a:srgbClr val="FFFFFF"/>
                </a:solidFill>
                <a:latin typeface="+mj-lt"/>
                <a:ea typeface="+mj-ea"/>
                <a:cs typeface="+mj-cs"/>
              </a:rPr>
              <a:t>Human rights</a:t>
            </a:r>
          </a:p>
        </p:txBody>
      </p:sp>
      <p:sp>
        <p:nvSpPr>
          <p:cNvPr id="6" name="Content Placeholder 2">
            <a:extLst>
              <a:ext uri="{FF2B5EF4-FFF2-40B4-BE49-F238E27FC236}">
                <a16:creationId xmlns:a16="http://schemas.microsoft.com/office/drawing/2014/main" id="{2215125D-084B-C54D-BA8A-DFFA84078F5F}"/>
              </a:ext>
            </a:extLst>
          </p:cNvPr>
          <p:cNvSpPr txBox="1">
            <a:spLocks/>
          </p:cNvSpPr>
          <p:nvPr/>
        </p:nvSpPr>
        <p:spPr>
          <a:xfrm>
            <a:off x="838201" y="1753440"/>
            <a:ext cx="7233137" cy="4985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en-US" sz="2000" dirty="0">
                <a:solidFill>
                  <a:srgbClr val="FFFFFF"/>
                </a:solidFill>
                <a:latin typeface="+mj-lt"/>
              </a:rPr>
              <a:t>The Human Rights Act (1998) encodes the European Convention on Human Rights (ECHR) into UK domestic law</a:t>
            </a:r>
          </a:p>
          <a:p>
            <a:pPr marL="0" indent="0">
              <a:spcBef>
                <a:spcPts val="0"/>
              </a:spcBef>
              <a:spcAft>
                <a:spcPts val="1200"/>
              </a:spcAft>
              <a:buNone/>
            </a:pPr>
            <a:endParaRPr lang="en-US" sz="2000" dirty="0">
              <a:solidFill>
                <a:srgbClr val="FFFFFF"/>
              </a:solidFill>
              <a:latin typeface="+mj-lt"/>
            </a:endParaRPr>
          </a:p>
          <a:p>
            <a:pPr marL="0" indent="0">
              <a:spcBef>
                <a:spcPts val="0"/>
              </a:spcBef>
              <a:spcAft>
                <a:spcPts val="1200"/>
              </a:spcAft>
              <a:buNone/>
            </a:pPr>
            <a:r>
              <a:rPr lang="en-US" sz="2000" b="1" u="sng" dirty="0">
                <a:solidFill>
                  <a:srgbClr val="FFFFFF"/>
                </a:solidFill>
                <a:effectLst/>
                <a:latin typeface="+mj-lt"/>
              </a:rPr>
              <a:t>Absolute rights</a:t>
            </a:r>
            <a:r>
              <a:rPr lang="en-US" sz="2000" dirty="0">
                <a:solidFill>
                  <a:srgbClr val="FFFFFF"/>
                </a:solidFill>
                <a:effectLst/>
                <a:latin typeface="+mj-lt"/>
              </a:rPr>
              <a:t> can never be restricted. These includes Articles 3, 4 and 7. </a:t>
            </a:r>
          </a:p>
          <a:p>
            <a:pPr marL="0" indent="0">
              <a:spcBef>
                <a:spcPts val="0"/>
              </a:spcBef>
              <a:spcAft>
                <a:spcPts val="1200"/>
              </a:spcAft>
              <a:buNone/>
            </a:pPr>
            <a:r>
              <a:rPr lang="en-US" sz="2000" b="1" u="sng" dirty="0">
                <a:solidFill>
                  <a:srgbClr val="FFFFFF"/>
                </a:solidFill>
                <a:effectLst/>
                <a:latin typeface="+mj-lt"/>
              </a:rPr>
              <a:t>Limited </a:t>
            </a:r>
            <a:r>
              <a:rPr lang="en-US" sz="2000" u="sng" dirty="0">
                <a:solidFill>
                  <a:srgbClr val="FFFFFF"/>
                </a:solidFill>
                <a:effectLst/>
                <a:latin typeface="+mj-lt"/>
              </a:rPr>
              <a:t>rights</a:t>
            </a:r>
            <a:r>
              <a:rPr lang="en-US" sz="2000" u="sng" dirty="0">
                <a:solidFill>
                  <a:srgbClr val="FFFFFF"/>
                </a:solidFill>
                <a:latin typeface="+mj-lt"/>
              </a:rPr>
              <a:t> </a:t>
            </a:r>
            <a:r>
              <a:rPr lang="en-US" sz="2000" dirty="0">
                <a:solidFill>
                  <a:srgbClr val="FFFFFF"/>
                </a:solidFill>
                <a:effectLst/>
                <a:latin typeface="+mj-lt"/>
              </a:rPr>
              <a:t>may be restricted but only in explicit and finite circumstances, for example when someone commits a crime. The right to life (Article 2) is limited by the right of the state to use force to protect people from unlawful violence.</a:t>
            </a:r>
          </a:p>
          <a:p>
            <a:pPr marL="0" indent="0">
              <a:spcBef>
                <a:spcPts val="0"/>
              </a:spcBef>
              <a:spcAft>
                <a:spcPts val="1200"/>
              </a:spcAft>
              <a:buNone/>
            </a:pPr>
            <a:r>
              <a:rPr lang="en-US" sz="2000" b="1" u="sng" dirty="0">
                <a:solidFill>
                  <a:srgbClr val="FFFFFF"/>
                </a:solidFill>
                <a:effectLst/>
                <a:latin typeface="+mj-lt"/>
              </a:rPr>
              <a:t>Qualified rights </a:t>
            </a:r>
            <a:r>
              <a:rPr lang="en-US" sz="2000" dirty="0">
                <a:solidFill>
                  <a:srgbClr val="FFFFFF"/>
                </a:solidFill>
                <a:effectLst/>
                <a:latin typeface="+mj-lt"/>
              </a:rPr>
              <a:t>require a balance between the rights of one individual and the needs of another, or of the wider community</a:t>
            </a:r>
            <a:r>
              <a:rPr lang="en-US" sz="2000" dirty="0">
                <a:solidFill>
                  <a:srgbClr val="FFFFFF"/>
                </a:solidFill>
                <a:latin typeface="+mj-lt"/>
              </a:rPr>
              <a:t>, e.g.</a:t>
            </a:r>
            <a:r>
              <a:rPr lang="en-US" sz="2000" dirty="0">
                <a:solidFill>
                  <a:srgbClr val="FFFFFF"/>
                </a:solidFill>
                <a:effectLst/>
                <a:latin typeface="+mj-lt"/>
              </a:rPr>
              <a:t>  Articles 8, 9,10, 11. </a:t>
            </a:r>
          </a:p>
          <a:p>
            <a:pPr marL="0" indent="0">
              <a:spcBef>
                <a:spcPts val="0"/>
              </a:spcBef>
              <a:spcAft>
                <a:spcPts val="1200"/>
              </a:spcAft>
              <a:buNone/>
            </a:pPr>
            <a:endParaRPr lang="en-US" sz="2000" dirty="0">
              <a:solidFill>
                <a:srgbClr val="FFFFFF"/>
              </a:solidFill>
              <a:effectLst/>
              <a:latin typeface="+mj-lt"/>
            </a:endParaRPr>
          </a:p>
          <a:p>
            <a:pPr marL="0" indent="0">
              <a:spcBef>
                <a:spcPts val="0"/>
              </a:spcBef>
              <a:spcAft>
                <a:spcPts val="1200"/>
              </a:spcAft>
              <a:buNone/>
            </a:pPr>
            <a:r>
              <a:rPr lang="en-US" sz="2000" dirty="0">
                <a:solidFill>
                  <a:srgbClr val="FFFFFF"/>
                </a:solidFill>
                <a:latin typeface="+mj-lt"/>
              </a:rPr>
              <a:t>It is clear police can threaten, as well protect, many of these rights!</a:t>
            </a:r>
            <a:endParaRPr lang="en-US" sz="2000" dirty="0">
              <a:solidFill>
                <a:srgbClr val="FFFFFF"/>
              </a:solidFill>
              <a:effectLst/>
              <a:latin typeface="+mj-lt"/>
            </a:endParaRPr>
          </a:p>
        </p:txBody>
      </p:sp>
      <p:sp>
        <p:nvSpPr>
          <p:cNvPr id="2" name="TextBox 1">
            <a:extLst>
              <a:ext uri="{FF2B5EF4-FFF2-40B4-BE49-F238E27FC236}">
                <a16:creationId xmlns:a16="http://schemas.microsoft.com/office/drawing/2014/main" id="{BFB5E262-ED13-4198-C08D-F73847C3C8D5}"/>
              </a:ext>
            </a:extLst>
          </p:cNvPr>
          <p:cNvSpPr txBox="1"/>
          <p:nvPr/>
        </p:nvSpPr>
        <p:spPr>
          <a:xfrm>
            <a:off x="8523250" y="266596"/>
            <a:ext cx="3592769" cy="6324808"/>
          </a:xfrm>
          <a:prstGeom prst="rect">
            <a:avLst/>
          </a:prstGeom>
          <a:noFill/>
          <a:ln>
            <a:solidFill>
              <a:schemeClr val="tx1"/>
            </a:solidFill>
          </a:ln>
        </p:spPr>
        <p:txBody>
          <a:bodyPr wrap="square" rtlCol="0">
            <a:spAutoFit/>
          </a:bodyPr>
          <a:lstStyle/>
          <a:p>
            <a:pPr algn="l">
              <a:spcAft>
                <a:spcPts val="600"/>
              </a:spcAft>
            </a:pPr>
            <a:r>
              <a:rPr lang="en-GB" b="1" i="0" strike="noStrike" dirty="0">
                <a:solidFill>
                  <a:schemeClr val="bg1"/>
                </a:solidFill>
                <a:effectLst/>
                <a:latin typeface="+mj-lt"/>
                <a:cs typeface="Calibri" panose="020F0502020204030204" pitchFamily="34" charset="0"/>
              </a:rPr>
              <a:t>’Convention Rights’</a:t>
            </a:r>
          </a:p>
          <a:p>
            <a:pPr algn="l">
              <a:spcAft>
                <a:spcPts val="600"/>
              </a:spcAft>
            </a:pPr>
            <a:endParaRPr lang="en-GB" b="1" i="0" strike="noStrike" dirty="0">
              <a:solidFill>
                <a:schemeClr val="bg1"/>
              </a:solidFill>
              <a:effectLst/>
              <a:latin typeface="+mj-lt"/>
              <a:cs typeface="Calibri" panose="020F0502020204030204" pitchFamily="34" charset="0"/>
            </a:endParaRPr>
          </a:p>
          <a:p>
            <a:pPr algn="l">
              <a:spcAft>
                <a:spcPts val="600"/>
              </a:spcAft>
            </a:pPr>
            <a:r>
              <a:rPr lang="en-GB" sz="1600" b="1" i="0" strike="noStrike" dirty="0">
                <a:solidFill>
                  <a:schemeClr val="bg1"/>
                </a:solidFill>
                <a:effectLst/>
                <a:latin typeface="+mj-lt"/>
                <a:cs typeface="Calibri" panose="020F0502020204030204" pitchFamily="34" charset="0"/>
              </a:rPr>
              <a:t>Article 2 </a:t>
            </a:r>
            <a:r>
              <a:rPr lang="en-GB" sz="1600" b="0" i="0" strike="noStrike" dirty="0">
                <a:solidFill>
                  <a:schemeClr val="bg1"/>
                </a:solidFill>
                <a:effectLst/>
                <a:latin typeface="+mj-lt"/>
                <a:cs typeface="Calibri" panose="020F0502020204030204" pitchFamily="34" charset="0"/>
              </a:rPr>
              <a:t>Right to life</a:t>
            </a:r>
          </a:p>
          <a:p>
            <a:pPr algn="l">
              <a:spcAft>
                <a:spcPts val="600"/>
              </a:spcAft>
            </a:pPr>
            <a:r>
              <a:rPr lang="en-GB" sz="1600" b="1" i="0" strike="noStrike" dirty="0">
                <a:solidFill>
                  <a:schemeClr val="bg1"/>
                </a:solidFill>
                <a:effectLst/>
                <a:latin typeface="+mj-lt"/>
                <a:cs typeface="Calibri" panose="020F0502020204030204" pitchFamily="34" charset="0"/>
              </a:rPr>
              <a:t>Article 3 </a:t>
            </a:r>
            <a:r>
              <a:rPr lang="en-GB" sz="1600" b="0" i="0" strike="noStrike" dirty="0">
                <a:solidFill>
                  <a:schemeClr val="bg1"/>
                </a:solidFill>
                <a:effectLst/>
                <a:latin typeface="+mj-lt"/>
                <a:cs typeface="Calibri" panose="020F0502020204030204" pitchFamily="34" charset="0"/>
              </a:rPr>
              <a:t>Freedom from torture and inhuman or degrading treatment</a:t>
            </a:r>
          </a:p>
          <a:p>
            <a:pPr algn="l">
              <a:spcAft>
                <a:spcPts val="600"/>
              </a:spcAft>
            </a:pPr>
            <a:r>
              <a:rPr lang="en-GB" sz="1600" b="1" i="0" strike="noStrike" dirty="0">
                <a:solidFill>
                  <a:schemeClr val="bg1"/>
                </a:solidFill>
                <a:effectLst/>
                <a:latin typeface="+mj-lt"/>
                <a:cs typeface="Calibri" panose="020F0502020204030204" pitchFamily="34" charset="0"/>
              </a:rPr>
              <a:t>Article 4 </a:t>
            </a:r>
            <a:r>
              <a:rPr lang="en-GB" sz="1600" b="0" i="0" strike="noStrike" dirty="0">
                <a:solidFill>
                  <a:schemeClr val="bg1"/>
                </a:solidFill>
                <a:effectLst/>
                <a:latin typeface="+mj-lt"/>
                <a:cs typeface="Calibri" panose="020F0502020204030204" pitchFamily="34" charset="0"/>
              </a:rPr>
              <a:t>Freedom from slavery and forced labour</a:t>
            </a:r>
          </a:p>
          <a:p>
            <a:pPr algn="l">
              <a:spcAft>
                <a:spcPts val="600"/>
              </a:spcAft>
            </a:pPr>
            <a:r>
              <a:rPr lang="en-GB" sz="1600" b="1" i="0" strike="noStrike" dirty="0">
                <a:solidFill>
                  <a:schemeClr val="bg1"/>
                </a:solidFill>
                <a:effectLst/>
                <a:latin typeface="+mj-lt"/>
                <a:cs typeface="Calibri" panose="020F0502020204030204" pitchFamily="34" charset="0"/>
              </a:rPr>
              <a:t>Article 5 </a:t>
            </a:r>
            <a:r>
              <a:rPr lang="en-GB" sz="1600" b="0" i="0" strike="noStrike" dirty="0">
                <a:solidFill>
                  <a:schemeClr val="bg1"/>
                </a:solidFill>
                <a:effectLst/>
                <a:latin typeface="+mj-lt"/>
                <a:cs typeface="Calibri" panose="020F0502020204030204" pitchFamily="34" charset="0"/>
              </a:rPr>
              <a:t>Right to liberty and security</a:t>
            </a:r>
          </a:p>
          <a:p>
            <a:pPr algn="l">
              <a:spcAft>
                <a:spcPts val="600"/>
              </a:spcAft>
            </a:pPr>
            <a:r>
              <a:rPr lang="en-GB" sz="1600" b="1" i="0" strike="noStrike" dirty="0">
                <a:solidFill>
                  <a:schemeClr val="bg1"/>
                </a:solidFill>
                <a:effectLst/>
                <a:latin typeface="+mj-lt"/>
                <a:cs typeface="Calibri" panose="020F0502020204030204" pitchFamily="34" charset="0"/>
              </a:rPr>
              <a:t>Article 6</a:t>
            </a:r>
            <a:r>
              <a:rPr lang="en-GB" sz="1600" b="0" i="0" strike="noStrike" dirty="0">
                <a:solidFill>
                  <a:schemeClr val="bg1"/>
                </a:solidFill>
                <a:effectLst/>
                <a:latin typeface="+mj-lt"/>
                <a:cs typeface="Calibri" panose="020F0502020204030204" pitchFamily="34" charset="0"/>
              </a:rPr>
              <a:t> Right to a fair trial</a:t>
            </a:r>
          </a:p>
          <a:p>
            <a:pPr algn="l">
              <a:spcAft>
                <a:spcPts val="600"/>
              </a:spcAft>
            </a:pPr>
            <a:r>
              <a:rPr lang="en-GB" sz="1600" b="1" i="0" strike="noStrike" dirty="0">
                <a:solidFill>
                  <a:schemeClr val="bg1"/>
                </a:solidFill>
                <a:effectLst/>
                <a:latin typeface="+mj-lt"/>
                <a:cs typeface="Calibri" panose="020F0502020204030204" pitchFamily="34" charset="0"/>
              </a:rPr>
              <a:t>Article 7 </a:t>
            </a:r>
            <a:r>
              <a:rPr lang="en-GB" sz="1600" b="0" i="0" strike="noStrike" dirty="0">
                <a:solidFill>
                  <a:schemeClr val="bg1"/>
                </a:solidFill>
                <a:effectLst/>
                <a:latin typeface="+mj-lt"/>
                <a:cs typeface="Calibri" panose="020F0502020204030204" pitchFamily="34" charset="0"/>
              </a:rPr>
              <a:t>No punishment without law</a:t>
            </a:r>
          </a:p>
          <a:p>
            <a:pPr algn="l">
              <a:spcAft>
                <a:spcPts val="600"/>
              </a:spcAft>
            </a:pPr>
            <a:r>
              <a:rPr lang="en-GB" sz="1600" b="1" i="0" strike="noStrike" dirty="0">
                <a:solidFill>
                  <a:schemeClr val="bg1"/>
                </a:solidFill>
                <a:effectLst/>
                <a:latin typeface="+mj-lt"/>
                <a:cs typeface="Calibri" panose="020F0502020204030204" pitchFamily="34" charset="0"/>
              </a:rPr>
              <a:t>Article 8 </a:t>
            </a:r>
            <a:r>
              <a:rPr lang="en-GB" sz="1600" b="0" i="0" strike="noStrike" dirty="0">
                <a:solidFill>
                  <a:schemeClr val="bg1"/>
                </a:solidFill>
                <a:effectLst/>
                <a:latin typeface="+mj-lt"/>
                <a:cs typeface="Calibri" panose="020F0502020204030204" pitchFamily="34" charset="0"/>
              </a:rPr>
              <a:t>Respect for your private and family life, home and correspondence</a:t>
            </a:r>
          </a:p>
          <a:p>
            <a:pPr algn="l">
              <a:spcAft>
                <a:spcPts val="600"/>
              </a:spcAft>
            </a:pPr>
            <a:r>
              <a:rPr lang="en-GB" sz="1600" b="1" i="0" strike="noStrike" dirty="0">
                <a:solidFill>
                  <a:schemeClr val="bg1"/>
                </a:solidFill>
                <a:effectLst/>
                <a:latin typeface="+mj-lt"/>
                <a:cs typeface="Calibri" panose="020F0502020204030204" pitchFamily="34" charset="0"/>
              </a:rPr>
              <a:t>Article 9 </a:t>
            </a:r>
            <a:r>
              <a:rPr lang="en-GB" sz="1600" b="0" i="0" strike="noStrike" dirty="0">
                <a:solidFill>
                  <a:schemeClr val="bg1"/>
                </a:solidFill>
                <a:effectLst/>
                <a:latin typeface="+mj-lt"/>
                <a:cs typeface="Calibri" panose="020F0502020204030204" pitchFamily="34" charset="0"/>
              </a:rPr>
              <a:t>Freedom of thought, belief and religion</a:t>
            </a:r>
          </a:p>
          <a:p>
            <a:pPr algn="l">
              <a:spcAft>
                <a:spcPts val="600"/>
              </a:spcAft>
            </a:pPr>
            <a:r>
              <a:rPr lang="en-GB" sz="1600" b="1" i="0" strike="noStrike" dirty="0">
                <a:solidFill>
                  <a:schemeClr val="bg1"/>
                </a:solidFill>
                <a:effectLst/>
                <a:latin typeface="+mj-lt"/>
                <a:cs typeface="Calibri" panose="020F0502020204030204" pitchFamily="34" charset="0"/>
              </a:rPr>
              <a:t>Article 10 </a:t>
            </a:r>
            <a:r>
              <a:rPr lang="en-GB" sz="1600" b="0" i="0" strike="noStrike" dirty="0">
                <a:solidFill>
                  <a:schemeClr val="bg1"/>
                </a:solidFill>
                <a:effectLst/>
                <a:latin typeface="+mj-lt"/>
                <a:cs typeface="Calibri" panose="020F0502020204030204" pitchFamily="34" charset="0"/>
              </a:rPr>
              <a:t>Freedom of expression</a:t>
            </a:r>
          </a:p>
          <a:p>
            <a:pPr algn="l">
              <a:spcAft>
                <a:spcPts val="600"/>
              </a:spcAft>
            </a:pPr>
            <a:r>
              <a:rPr lang="en-GB" sz="1600" b="1" i="0" strike="noStrike" dirty="0">
                <a:solidFill>
                  <a:schemeClr val="bg1"/>
                </a:solidFill>
                <a:effectLst/>
                <a:latin typeface="+mj-lt"/>
                <a:cs typeface="Calibri" panose="020F0502020204030204" pitchFamily="34" charset="0"/>
              </a:rPr>
              <a:t>Article 11 </a:t>
            </a:r>
            <a:r>
              <a:rPr lang="en-GB" sz="1600" b="0" i="0" strike="noStrike" dirty="0">
                <a:solidFill>
                  <a:schemeClr val="bg1"/>
                </a:solidFill>
                <a:effectLst/>
                <a:latin typeface="+mj-lt"/>
                <a:cs typeface="Calibri" panose="020F0502020204030204" pitchFamily="34" charset="0"/>
              </a:rPr>
              <a:t>Freedom of assembly and association</a:t>
            </a:r>
          </a:p>
          <a:p>
            <a:pPr algn="l">
              <a:spcAft>
                <a:spcPts val="600"/>
              </a:spcAft>
            </a:pPr>
            <a:r>
              <a:rPr lang="en-GB" sz="1600" b="1" i="0" strike="noStrike" dirty="0">
                <a:solidFill>
                  <a:schemeClr val="bg1"/>
                </a:solidFill>
                <a:effectLst/>
                <a:latin typeface="+mj-lt"/>
                <a:cs typeface="Calibri" panose="020F0502020204030204" pitchFamily="34" charset="0"/>
              </a:rPr>
              <a:t>Article 12 </a:t>
            </a:r>
            <a:r>
              <a:rPr lang="en-GB" sz="1600" b="0" i="0" strike="noStrike" dirty="0">
                <a:solidFill>
                  <a:schemeClr val="bg1"/>
                </a:solidFill>
                <a:effectLst/>
                <a:latin typeface="+mj-lt"/>
                <a:cs typeface="Calibri" panose="020F0502020204030204" pitchFamily="34" charset="0"/>
              </a:rPr>
              <a:t>Right to marry and start a family</a:t>
            </a:r>
          </a:p>
          <a:p>
            <a:pPr algn="l">
              <a:spcAft>
                <a:spcPts val="600"/>
              </a:spcAft>
            </a:pPr>
            <a:r>
              <a:rPr lang="en-GB" sz="1600" b="1" i="0" strike="noStrike" dirty="0">
                <a:solidFill>
                  <a:schemeClr val="bg1"/>
                </a:solidFill>
                <a:effectLst/>
                <a:latin typeface="+mj-lt"/>
                <a:cs typeface="Calibri" panose="020F0502020204030204" pitchFamily="34" charset="0"/>
              </a:rPr>
              <a:t>Article 14 </a:t>
            </a:r>
            <a:r>
              <a:rPr lang="en-GB" sz="1600" b="0" i="0" strike="noStrike" dirty="0">
                <a:solidFill>
                  <a:schemeClr val="bg1"/>
                </a:solidFill>
                <a:effectLst/>
                <a:latin typeface="+mj-lt"/>
                <a:cs typeface="Calibri" panose="020F0502020204030204" pitchFamily="34" charset="0"/>
              </a:rPr>
              <a:t>Protection from discrimination in respect of these rights and freedoms</a:t>
            </a:r>
          </a:p>
        </p:txBody>
      </p:sp>
    </p:spTree>
    <p:extLst>
      <p:ext uri="{BB962C8B-B14F-4D97-AF65-F5344CB8AC3E}">
        <p14:creationId xmlns:p14="http://schemas.microsoft.com/office/powerpoint/2010/main" val="716138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ront steps and columns of a majestic city building">
            <a:extLst>
              <a:ext uri="{FF2B5EF4-FFF2-40B4-BE49-F238E27FC236}">
                <a16:creationId xmlns:a16="http://schemas.microsoft.com/office/drawing/2014/main" id="{7A1536E9-E449-32BC-E1E8-7B136D07CC1E}"/>
              </a:ext>
            </a:extLst>
          </p:cNvPr>
          <p:cNvPicPr>
            <a:picLocks noChangeAspect="1"/>
          </p:cNvPicPr>
          <p:nvPr/>
        </p:nvPicPr>
        <p:blipFill rotWithShape="1">
          <a:blip r:embed="rId2">
            <a:alphaModFix amt="40000"/>
          </a:blip>
          <a:srcRect l="7701" r="10050" b="-1"/>
          <a:stretch/>
        </p:blipFill>
        <p:spPr>
          <a:xfrm>
            <a:off x="0" y="10"/>
            <a:ext cx="12188952" cy="6857990"/>
          </a:xfrm>
          <a:prstGeom prst="rect">
            <a:avLst/>
          </a:prstGeom>
        </p:spPr>
      </p:pic>
      <p:sp>
        <p:nvSpPr>
          <p:cNvPr id="9" name="Title 1">
            <a:extLst>
              <a:ext uri="{FF2B5EF4-FFF2-40B4-BE49-F238E27FC236}">
                <a16:creationId xmlns:a16="http://schemas.microsoft.com/office/drawing/2014/main" id="{8EA28F50-3504-9E47-B533-4D1C766FC9F9}"/>
              </a:ext>
            </a:extLst>
          </p:cNvPr>
          <p:cNvSpPr txBox="1">
            <a:spLocks/>
          </p:cNvSpPr>
          <p:nvPr/>
        </p:nvSpPr>
        <p:spPr bwMode="black">
          <a:xfrm>
            <a:off x="838200" y="365125"/>
            <a:ext cx="6211823" cy="16276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600"/>
              </a:spcAft>
            </a:pPr>
            <a:r>
              <a:rPr lang="en-US" sz="4400" kern="1200" dirty="0">
                <a:solidFill>
                  <a:srgbClr val="FFFFFF"/>
                </a:solidFill>
                <a:latin typeface="+mj-lt"/>
                <a:ea typeface="+mj-ea"/>
                <a:cs typeface="+mj-cs"/>
              </a:rPr>
              <a:t>Rights and policing</a:t>
            </a:r>
          </a:p>
        </p:txBody>
      </p:sp>
      <p:sp>
        <p:nvSpPr>
          <p:cNvPr id="3" name="TextBox 2">
            <a:extLst>
              <a:ext uri="{FF2B5EF4-FFF2-40B4-BE49-F238E27FC236}">
                <a16:creationId xmlns:a16="http://schemas.microsoft.com/office/drawing/2014/main" id="{0A5D2114-F04B-6477-7584-F50FD8610143}"/>
              </a:ext>
            </a:extLst>
          </p:cNvPr>
          <p:cNvSpPr txBox="1"/>
          <p:nvPr/>
        </p:nvSpPr>
        <p:spPr>
          <a:xfrm>
            <a:off x="838200" y="1830832"/>
            <a:ext cx="10957561" cy="4524315"/>
          </a:xfrm>
          <a:prstGeom prst="rect">
            <a:avLst/>
          </a:prstGeom>
          <a:noFill/>
        </p:spPr>
        <p:txBody>
          <a:bodyPr wrap="square" rtlCol="0">
            <a:spAutoFit/>
          </a:bodyPr>
          <a:lstStyle/>
          <a:p>
            <a:r>
              <a:rPr lang="en-US" sz="2400" dirty="0">
                <a:solidFill>
                  <a:schemeClr val="bg1"/>
                </a:solidFill>
              </a:rPr>
              <a:t>If we take an approach informed more by social theory, we might say that policing is concerned with the following types of rights:</a:t>
            </a:r>
          </a:p>
          <a:p>
            <a:endParaRPr lang="en-US" sz="2400" dirty="0">
              <a:solidFill>
                <a:schemeClr val="bg1"/>
              </a:solidFill>
            </a:endParaRPr>
          </a:p>
          <a:p>
            <a:r>
              <a:rPr lang="en-US" sz="2400" dirty="0">
                <a:solidFill>
                  <a:schemeClr val="bg1"/>
                </a:solidFill>
              </a:rPr>
              <a:t>Restitution</a:t>
            </a:r>
          </a:p>
          <a:p>
            <a:r>
              <a:rPr lang="en-US" sz="2400" dirty="0">
                <a:solidFill>
                  <a:schemeClr val="bg1"/>
                </a:solidFill>
              </a:rPr>
              <a:t>Restoration</a:t>
            </a:r>
          </a:p>
          <a:p>
            <a:r>
              <a:rPr lang="en-US" sz="2400" dirty="0">
                <a:solidFill>
                  <a:schemeClr val="bg1"/>
                </a:solidFill>
              </a:rPr>
              <a:t>Procedural justice</a:t>
            </a:r>
          </a:p>
          <a:p>
            <a:r>
              <a:rPr lang="en-US" sz="2400" dirty="0">
                <a:solidFill>
                  <a:schemeClr val="bg1"/>
                </a:solidFill>
              </a:rPr>
              <a:t>Distributive justice</a:t>
            </a:r>
          </a:p>
          <a:p>
            <a:r>
              <a:rPr lang="en-US" sz="2400" dirty="0">
                <a:solidFill>
                  <a:schemeClr val="bg1"/>
                </a:solidFill>
              </a:rPr>
              <a:t>Non-domination</a:t>
            </a:r>
          </a:p>
          <a:p>
            <a:r>
              <a:rPr lang="en-US" sz="2400" dirty="0">
                <a:solidFill>
                  <a:schemeClr val="bg1"/>
                </a:solidFill>
              </a:rPr>
              <a:t>… etc.</a:t>
            </a:r>
          </a:p>
          <a:p>
            <a:endParaRPr lang="en-US" sz="2400" dirty="0">
              <a:solidFill>
                <a:schemeClr val="bg1"/>
              </a:solidFill>
            </a:endParaRPr>
          </a:p>
          <a:p>
            <a:r>
              <a:rPr lang="en-US" sz="2400" dirty="0">
                <a:solidFill>
                  <a:schemeClr val="bg1"/>
                </a:solidFill>
              </a:rPr>
              <a:t>Pemberton et al. (2017) identify the relevance of the ‘big two’ of Agency and Communion for victims’ experiences</a:t>
            </a:r>
          </a:p>
        </p:txBody>
      </p:sp>
    </p:spTree>
    <p:extLst>
      <p:ext uri="{BB962C8B-B14F-4D97-AF65-F5344CB8AC3E}">
        <p14:creationId xmlns:p14="http://schemas.microsoft.com/office/powerpoint/2010/main" val="1298092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ront steps and columns of a majestic city building">
            <a:extLst>
              <a:ext uri="{FF2B5EF4-FFF2-40B4-BE49-F238E27FC236}">
                <a16:creationId xmlns:a16="http://schemas.microsoft.com/office/drawing/2014/main" id="{7A1536E9-E449-32BC-E1E8-7B136D07CC1E}"/>
              </a:ext>
            </a:extLst>
          </p:cNvPr>
          <p:cNvPicPr>
            <a:picLocks noChangeAspect="1"/>
          </p:cNvPicPr>
          <p:nvPr/>
        </p:nvPicPr>
        <p:blipFill rotWithShape="1">
          <a:blip r:embed="rId2">
            <a:alphaModFix amt="40000"/>
          </a:blip>
          <a:srcRect l="7701" r="10050" b="-1"/>
          <a:stretch/>
        </p:blipFill>
        <p:spPr>
          <a:xfrm>
            <a:off x="0" y="10"/>
            <a:ext cx="12188952" cy="6857990"/>
          </a:xfrm>
          <a:prstGeom prst="rect">
            <a:avLst/>
          </a:prstGeom>
        </p:spPr>
      </p:pic>
      <p:sp>
        <p:nvSpPr>
          <p:cNvPr id="9" name="Title 1">
            <a:extLst>
              <a:ext uri="{FF2B5EF4-FFF2-40B4-BE49-F238E27FC236}">
                <a16:creationId xmlns:a16="http://schemas.microsoft.com/office/drawing/2014/main" id="{8EA28F50-3504-9E47-B533-4D1C766FC9F9}"/>
              </a:ext>
            </a:extLst>
          </p:cNvPr>
          <p:cNvSpPr txBox="1">
            <a:spLocks/>
          </p:cNvSpPr>
          <p:nvPr/>
        </p:nvSpPr>
        <p:spPr bwMode="black">
          <a:xfrm>
            <a:off x="838200" y="365125"/>
            <a:ext cx="7976616" cy="16276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600"/>
              </a:spcAft>
            </a:pPr>
            <a:r>
              <a:rPr lang="en-US" sz="4400" kern="1200" dirty="0">
                <a:solidFill>
                  <a:srgbClr val="FFFFFF"/>
                </a:solidFill>
                <a:latin typeface="+mj-lt"/>
                <a:ea typeface="+mj-ea"/>
                <a:cs typeface="+mj-cs"/>
              </a:rPr>
              <a:t>Agency and Communion </a:t>
            </a:r>
          </a:p>
        </p:txBody>
      </p:sp>
      <p:sp>
        <p:nvSpPr>
          <p:cNvPr id="3" name="TextBox 2">
            <a:extLst>
              <a:ext uri="{FF2B5EF4-FFF2-40B4-BE49-F238E27FC236}">
                <a16:creationId xmlns:a16="http://schemas.microsoft.com/office/drawing/2014/main" id="{0A5D2114-F04B-6477-7584-F50FD8610143}"/>
              </a:ext>
            </a:extLst>
          </p:cNvPr>
          <p:cNvSpPr txBox="1"/>
          <p:nvPr/>
        </p:nvSpPr>
        <p:spPr>
          <a:xfrm>
            <a:off x="838200" y="1999337"/>
            <a:ext cx="10957561" cy="4493538"/>
          </a:xfrm>
          <a:prstGeom prst="rect">
            <a:avLst/>
          </a:prstGeom>
          <a:noFill/>
        </p:spPr>
        <p:txBody>
          <a:bodyPr wrap="square" rtlCol="0">
            <a:spAutoFit/>
          </a:bodyPr>
          <a:lstStyle/>
          <a:p>
            <a:r>
              <a:rPr lang="en-GB" sz="2200" dirty="0">
                <a:solidFill>
                  <a:schemeClr val="bg1"/>
                </a:solidFill>
                <a:latin typeface="+mj-lt"/>
              </a:rPr>
              <a:t>Social judgement – the way we experience social interactions – is fundamentally shaped by and experienced through ‘agency’ and ‘communion’</a:t>
            </a:r>
          </a:p>
          <a:p>
            <a:endParaRPr lang="en-GB" sz="2200" dirty="0">
              <a:solidFill>
                <a:schemeClr val="bg1"/>
              </a:solidFill>
              <a:latin typeface="+mj-lt"/>
            </a:endParaRPr>
          </a:p>
          <a:p>
            <a:r>
              <a:rPr lang="en-GB" sz="2200" dirty="0">
                <a:solidFill>
                  <a:schemeClr val="bg1"/>
                </a:solidFill>
                <a:latin typeface="+mj-lt"/>
              </a:rPr>
              <a:t>“… </a:t>
            </a:r>
            <a:r>
              <a:rPr lang="en-GB" sz="2200" dirty="0">
                <a:solidFill>
                  <a:schemeClr val="bg1"/>
                </a:solidFill>
                <a:effectLst/>
                <a:latin typeface="+mj-lt"/>
              </a:rPr>
              <a:t>two fundamental modalities in the existence of living forms, agency for the existence of an organism as an individual and communion for the participation of the individual in some larger organism of which the individual is part” (Bakan 1966: 14–15) </a:t>
            </a:r>
          </a:p>
          <a:p>
            <a:endParaRPr lang="en-GB" sz="2200" dirty="0">
              <a:solidFill>
                <a:schemeClr val="bg1"/>
              </a:solidFill>
              <a:latin typeface="+mj-lt"/>
            </a:endParaRPr>
          </a:p>
          <a:p>
            <a:r>
              <a:rPr lang="en-GB" sz="2200" dirty="0">
                <a:solidFill>
                  <a:schemeClr val="bg1"/>
                </a:solidFill>
                <a:effectLst/>
                <a:latin typeface="+mj-lt"/>
              </a:rPr>
              <a:t>Agency relates to intellectual desirability, competence, instrumentality, and to an independent self-construal. Communion relates to social desirability, consideration, expressiveness, nurturance, and to an interdependent self-construal (</a:t>
            </a:r>
            <a:r>
              <a:rPr lang="en-GB" sz="2200" dirty="0">
                <a:solidFill>
                  <a:schemeClr val="bg1"/>
                </a:solidFill>
                <a:effectLst/>
                <a:latin typeface="+mj-lt"/>
                <a:cs typeface="Calibri" panose="020F0502020204030204" pitchFamily="34" charset="0"/>
              </a:rPr>
              <a:t>Abele and Wojciszke 2007</a:t>
            </a:r>
            <a:r>
              <a:rPr lang="en-GB" sz="2200" dirty="0">
                <a:solidFill>
                  <a:schemeClr val="bg1"/>
                </a:solidFill>
                <a:latin typeface="+mj-lt"/>
                <a:cs typeface="Calibri" panose="020F0502020204030204" pitchFamily="34" charset="0"/>
              </a:rPr>
              <a:t>: </a:t>
            </a:r>
            <a:r>
              <a:rPr lang="en-GB" sz="2200" dirty="0">
                <a:solidFill>
                  <a:schemeClr val="bg1"/>
                </a:solidFill>
                <a:effectLst/>
                <a:latin typeface="+mj-lt"/>
                <a:cs typeface="Calibri" panose="020F0502020204030204" pitchFamily="34" charset="0"/>
              </a:rPr>
              <a:t>752) </a:t>
            </a:r>
          </a:p>
          <a:p>
            <a:endParaRPr lang="en-GB" sz="2200" dirty="0">
              <a:solidFill>
                <a:schemeClr val="bg1"/>
              </a:solidFill>
              <a:latin typeface="+mj-lt"/>
              <a:cs typeface="Calibri" panose="020F0502020204030204" pitchFamily="34" charset="0"/>
            </a:endParaRPr>
          </a:p>
          <a:p>
            <a:r>
              <a:rPr lang="en-GB" sz="2200" dirty="0">
                <a:solidFill>
                  <a:schemeClr val="bg1"/>
                </a:solidFill>
                <a:latin typeface="+mj-lt"/>
                <a:cs typeface="Calibri" panose="020F0502020204030204" pitchFamily="34" charset="0"/>
              </a:rPr>
              <a:t>Victimisation is an attack on both agency and communion - and policing should seek to mitigate this attack</a:t>
            </a:r>
          </a:p>
        </p:txBody>
      </p:sp>
    </p:spTree>
    <p:extLst>
      <p:ext uri="{BB962C8B-B14F-4D97-AF65-F5344CB8AC3E}">
        <p14:creationId xmlns:p14="http://schemas.microsoft.com/office/powerpoint/2010/main" val="64875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ront steps and columns of a majestic city building">
            <a:extLst>
              <a:ext uri="{FF2B5EF4-FFF2-40B4-BE49-F238E27FC236}">
                <a16:creationId xmlns:a16="http://schemas.microsoft.com/office/drawing/2014/main" id="{7A1536E9-E449-32BC-E1E8-7B136D07CC1E}"/>
              </a:ext>
            </a:extLst>
          </p:cNvPr>
          <p:cNvPicPr>
            <a:picLocks noChangeAspect="1"/>
          </p:cNvPicPr>
          <p:nvPr/>
        </p:nvPicPr>
        <p:blipFill rotWithShape="1">
          <a:blip r:embed="rId2">
            <a:alphaModFix amt="40000"/>
          </a:blip>
          <a:srcRect l="7701" r="10050" b="-1"/>
          <a:stretch/>
        </p:blipFill>
        <p:spPr>
          <a:xfrm>
            <a:off x="0" y="10"/>
            <a:ext cx="12188952" cy="6857990"/>
          </a:xfrm>
          <a:prstGeom prst="rect">
            <a:avLst/>
          </a:prstGeom>
        </p:spPr>
      </p:pic>
      <p:sp>
        <p:nvSpPr>
          <p:cNvPr id="9" name="Title 1">
            <a:extLst>
              <a:ext uri="{FF2B5EF4-FFF2-40B4-BE49-F238E27FC236}">
                <a16:creationId xmlns:a16="http://schemas.microsoft.com/office/drawing/2014/main" id="{8EA28F50-3504-9E47-B533-4D1C766FC9F9}"/>
              </a:ext>
            </a:extLst>
          </p:cNvPr>
          <p:cNvSpPr txBox="1">
            <a:spLocks/>
          </p:cNvSpPr>
          <p:nvPr/>
        </p:nvSpPr>
        <p:spPr bwMode="black">
          <a:xfrm>
            <a:off x="838200" y="365125"/>
            <a:ext cx="7976616" cy="16276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600"/>
              </a:spcAft>
            </a:pPr>
            <a:r>
              <a:rPr lang="en-US" sz="4400" kern="1200" dirty="0">
                <a:solidFill>
                  <a:srgbClr val="FFFFFF"/>
                </a:solidFill>
                <a:latin typeface="+mj-lt"/>
                <a:ea typeface="+mj-ea"/>
                <a:cs typeface="+mj-cs"/>
              </a:rPr>
              <a:t>Policing as recognition</a:t>
            </a:r>
          </a:p>
        </p:txBody>
      </p:sp>
      <p:sp>
        <p:nvSpPr>
          <p:cNvPr id="2" name="TextBox 1">
            <a:extLst>
              <a:ext uri="{FF2B5EF4-FFF2-40B4-BE49-F238E27FC236}">
                <a16:creationId xmlns:a16="http://schemas.microsoft.com/office/drawing/2014/main" id="{07D6FEA0-8815-195A-3E3A-AAED14D816A0}"/>
              </a:ext>
            </a:extLst>
          </p:cNvPr>
          <p:cNvSpPr txBox="1"/>
          <p:nvPr/>
        </p:nvSpPr>
        <p:spPr>
          <a:xfrm>
            <a:off x="934720" y="1968560"/>
            <a:ext cx="10078720" cy="4524315"/>
          </a:xfrm>
          <a:prstGeom prst="rect">
            <a:avLst/>
          </a:prstGeom>
          <a:noFill/>
        </p:spPr>
        <p:txBody>
          <a:bodyPr wrap="square" rtlCol="0">
            <a:spAutoFit/>
          </a:bodyPr>
          <a:lstStyle/>
          <a:p>
            <a:r>
              <a:rPr lang="en-US" sz="2400" dirty="0">
                <a:solidFill>
                  <a:schemeClr val="bg1"/>
                </a:solidFill>
              </a:rPr>
              <a:t>How can policing meet this challenge? By recognition of victims, where by recognition we mean demonstration of:</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Respect (for the equal dignity of rights bearing individuals)</a:t>
            </a:r>
          </a:p>
          <a:p>
            <a:pPr marL="285750" indent="-285750">
              <a:buFont typeface="Arial" panose="020B0604020202020204" pitchFamily="34" charset="0"/>
              <a:buChar char="•"/>
            </a:pPr>
            <a:r>
              <a:rPr lang="en-US" sz="2400" dirty="0">
                <a:solidFill>
                  <a:schemeClr val="bg1"/>
                </a:solidFill>
              </a:rPr>
              <a:t>Esteem (for valorised membership of salient social categories)</a:t>
            </a:r>
          </a:p>
          <a:p>
            <a:pPr marL="285750" indent="-285750">
              <a:buFont typeface="Arial" panose="020B0604020202020204" pitchFamily="34" charset="0"/>
              <a:buChar char="•"/>
            </a:pPr>
            <a:r>
              <a:rPr lang="en-US" sz="2400" dirty="0">
                <a:solidFill>
                  <a:schemeClr val="bg1"/>
                </a:solidFill>
              </a:rPr>
              <a:t>Love and friendship (the maintenance of trust-based relations)</a:t>
            </a:r>
          </a:p>
          <a:p>
            <a:pPr marL="285750" indent="-285750">
              <a:buFont typeface="Arial" panose="020B0604020202020204" pitchFamily="34" charset="0"/>
              <a:buChar char="•"/>
            </a:pPr>
            <a:endParaRPr lang="en-US" sz="2400" dirty="0">
              <a:solidFill>
                <a:schemeClr val="bg1"/>
              </a:solidFill>
            </a:endParaRPr>
          </a:p>
          <a:p>
            <a:r>
              <a:rPr lang="en-US" sz="2400" dirty="0">
                <a:solidFill>
                  <a:schemeClr val="bg1"/>
                </a:solidFill>
              </a:rPr>
              <a:t>Policing that recognizes victims – and others – can help restore lost agency and communion (or at least not undermine them further)</a:t>
            </a:r>
          </a:p>
          <a:p>
            <a:endParaRPr lang="en-US" sz="2400" dirty="0">
              <a:solidFill>
                <a:schemeClr val="bg1"/>
              </a:solidFill>
            </a:endParaRPr>
          </a:p>
          <a:p>
            <a:r>
              <a:rPr lang="en-US" sz="2400" dirty="0">
                <a:solidFill>
                  <a:schemeClr val="bg1"/>
                </a:solidFill>
              </a:rPr>
              <a:t>And the key point is that this is experiential, and cognitive –  policing </a:t>
            </a:r>
            <a:r>
              <a:rPr lang="en-US" sz="2400" u="sng" dirty="0">
                <a:solidFill>
                  <a:schemeClr val="bg1"/>
                </a:solidFill>
              </a:rPr>
              <a:t>affects the way people think and feel about themselves</a:t>
            </a:r>
          </a:p>
        </p:txBody>
      </p:sp>
    </p:spTree>
    <p:extLst>
      <p:ext uri="{BB962C8B-B14F-4D97-AF65-F5344CB8AC3E}">
        <p14:creationId xmlns:p14="http://schemas.microsoft.com/office/powerpoint/2010/main" val="3450220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8577" y="0"/>
            <a:ext cx="5026152" cy="3046299"/>
          </a:xfrm>
        </p:spPr>
        <p:txBody>
          <a:bodyPr>
            <a:normAutofit/>
          </a:bodyPr>
          <a:lstStyle/>
          <a:p>
            <a:r>
              <a:rPr lang="en-GB" dirty="0">
                <a:latin typeface="Calibri Light" charset="0"/>
                <a:ea typeface="Calibri Light" charset="0"/>
                <a:cs typeface="Calibri Light" charset="0"/>
              </a:rPr>
              <a:t>On the centrality of procedural justice </a:t>
            </a:r>
          </a:p>
        </p:txBody>
      </p:sp>
      <p:pic>
        <p:nvPicPr>
          <p:cNvPr id="1026" name="Picture 2" descr="Procedural Justice - Yale Law School">
            <a:extLst>
              <a:ext uri="{FF2B5EF4-FFF2-40B4-BE49-F238E27FC236}">
                <a16:creationId xmlns:a16="http://schemas.microsoft.com/office/drawing/2014/main" id="{C6D93E0D-5CFA-D946-B229-104EE47FCF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10" b="2"/>
          <a:stretch/>
        </p:blipFill>
        <p:spPr bwMode="auto">
          <a:xfrm>
            <a:off x="6247221" y="601530"/>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479022-DE25-DB68-3C6F-DBAA0D0B883A}"/>
              </a:ext>
            </a:extLst>
          </p:cNvPr>
          <p:cNvSpPr txBox="1"/>
          <p:nvPr/>
        </p:nvSpPr>
        <p:spPr>
          <a:xfrm>
            <a:off x="798577" y="2426017"/>
            <a:ext cx="4626863" cy="4431983"/>
          </a:xfrm>
          <a:prstGeom prst="rect">
            <a:avLst/>
          </a:prstGeom>
          <a:noFill/>
        </p:spPr>
        <p:txBody>
          <a:bodyPr wrap="square" rtlCol="0">
            <a:spAutoFit/>
          </a:bodyPr>
          <a:lstStyle/>
          <a:p>
            <a:r>
              <a:rPr lang="en-US" sz="2200" dirty="0"/>
              <a:t>Huge volume of evidence supporting the key claims of procedural justice theory</a:t>
            </a:r>
          </a:p>
          <a:p>
            <a:endParaRPr lang="en-US" sz="2200" dirty="0"/>
          </a:p>
          <a:p>
            <a:r>
              <a:rPr lang="en-US" sz="2200" dirty="0"/>
              <a:t>Almost wherever we look we find ‘procedural justice effects’</a:t>
            </a:r>
          </a:p>
          <a:p>
            <a:endParaRPr lang="en-US" sz="2200" dirty="0"/>
          </a:p>
          <a:p>
            <a:r>
              <a:rPr lang="en-GB" sz="2200" dirty="0">
                <a:ea typeface="Calibri Light" charset="0"/>
                <a:cs typeface="Calibri Light" panose="020F0302020204030204" pitchFamily="34" charset="0"/>
              </a:rPr>
              <a:t>There is a widespread normative expectation that this is how people with power should treat those over whom they have that power – fairness as ‘prescriptive ought’ (Folger)</a:t>
            </a:r>
          </a:p>
          <a:p>
            <a:endParaRPr lang="en-US" dirty="0"/>
          </a:p>
        </p:txBody>
      </p:sp>
      <p:sp>
        <p:nvSpPr>
          <p:cNvPr id="4" name="TextBox 3">
            <a:extLst>
              <a:ext uri="{FF2B5EF4-FFF2-40B4-BE49-F238E27FC236}">
                <a16:creationId xmlns:a16="http://schemas.microsoft.com/office/drawing/2014/main" id="{785E6884-3667-8557-35EC-F2472E5AC4C8}"/>
              </a:ext>
            </a:extLst>
          </p:cNvPr>
          <p:cNvSpPr txBox="1"/>
          <p:nvPr/>
        </p:nvSpPr>
        <p:spPr>
          <a:xfrm>
            <a:off x="5425440" y="6410960"/>
            <a:ext cx="6725920" cy="307777"/>
          </a:xfrm>
          <a:prstGeom prst="rect">
            <a:avLst/>
          </a:prstGeom>
          <a:noFill/>
        </p:spPr>
        <p:txBody>
          <a:bodyPr wrap="square">
            <a:spAutoFit/>
          </a:bodyPr>
          <a:lstStyle/>
          <a:p>
            <a:pPr algn="r"/>
            <a:r>
              <a:rPr lang="en-US" sz="1400" dirty="0"/>
              <a:t>https://law.yale.edu/justice-collaboratory/procedural-justice</a:t>
            </a:r>
          </a:p>
        </p:txBody>
      </p:sp>
    </p:spTree>
    <p:extLst>
      <p:ext uri="{BB962C8B-B14F-4D97-AF65-F5344CB8AC3E}">
        <p14:creationId xmlns:p14="http://schemas.microsoft.com/office/powerpoint/2010/main" val="330080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GB" dirty="0">
                <a:latin typeface="Calibri Light" charset="0"/>
                <a:ea typeface="Calibri Light" charset="0"/>
                <a:cs typeface="Calibri Light" charset="0"/>
              </a:rPr>
              <a:t>Why is procedural justice so important?</a:t>
            </a:r>
          </a:p>
        </p:txBody>
      </p:sp>
      <p:sp>
        <p:nvSpPr>
          <p:cNvPr id="3" name="Content Placeholder 2"/>
          <p:cNvSpPr>
            <a:spLocks noGrp="1"/>
          </p:cNvSpPr>
          <p:nvPr>
            <p:ph idx="1"/>
          </p:nvPr>
        </p:nvSpPr>
        <p:spPr>
          <a:xfrm>
            <a:off x="761995" y="2611594"/>
            <a:ext cx="5441858" cy="4235038"/>
          </a:xfrm>
        </p:spPr>
        <p:txBody>
          <a:bodyPr anchor="t">
            <a:noAutofit/>
          </a:bodyPr>
          <a:lstStyle/>
          <a:p>
            <a:pPr marL="0" indent="0">
              <a:lnSpc>
                <a:spcPct val="120000"/>
              </a:lnSpc>
              <a:spcBef>
                <a:spcPts val="0"/>
              </a:spcBef>
              <a:buNone/>
            </a:pPr>
            <a:r>
              <a:rPr lang="en-GB" sz="2400" dirty="0">
                <a:ea typeface="Calibri Light" charset="0"/>
                <a:cs typeface="Calibri Light" panose="020F0302020204030204" pitchFamily="34" charset="0"/>
              </a:rPr>
              <a:t>Process fairness provide reassurance that unobservable characteristics of an interaction were, indeed, appropriate</a:t>
            </a:r>
          </a:p>
          <a:p>
            <a:pPr marL="0" indent="0">
              <a:lnSpc>
                <a:spcPct val="120000"/>
              </a:lnSpc>
              <a:spcBef>
                <a:spcPts val="0"/>
              </a:spcBef>
              <a:buNone/>
            </a:pPr>
            <a:endParaRPr lang="en-GB" sz="2400" dirty="0">
              <a:ea typeface="Calibri Light" charset="0"/>
              <a:cs typeface="Calibri Light" panose="020F0302020204030204" pitchFamily="34" charset="0"/>
            </a:endParaRPr>
          </a:p>
          <a:p>
            <a:pPr marL="0" indent="0">
              <a:lnSpc>
                <a:spcPct val="120000"/>
              </a:lnSpc>
              <a:spcBef>
                <a:spcPts val="0"/>
              </a:spcBef>
              <a:buNone/>
            </a:pPr>
            <a:r>
              <a:rPr lang="en-GB" sz="2400" dirty="0">
                <a:ea typeface="Calibri Light" charset="0"/>
                <a:cs typeface="Calibri Light" panose="020F0302020204030204" pitchFamily="34" charset="0"/>
              </a:rPr>
              <a:t>Provides a sense of control over the process</a:t>
            </a:r>
          </a:p>
          <a:p>
            <a:pPr marL="0" indent="0">
              <a:lnSpc>
                <a:spcPct val="120000"/>
              </a:lnSpc>
              <a:spcBef>
                <a:spcPts val="0"/>
              </a:spcBef>
              <a:buNone/>
            </a:pPr>
            <a:endParaRPr lang="en-GB" sz="2400" dirty="0">
              <a:ea typeface="Calibri Light" charset="0"/>
              <a:cs typeface="Calibri Light" panose="020F0302020204030204" pitchFamily="34" charset="0"/>
            </a:endParaRPr>
          </a:p>
          <a:p>
            <a:pPr marL="0" indent="0">
              <a:lnSpc>
                <a:spcPct val="120000"/>
              </a:lnSpc>
              <a:spcBef>
                <a:spcPts val="0"/>
              </a:spcBef>
              <a:buNone/>
            </a:pPr>
            <a:r>
              <a:rPr lang="en-GB" sz="2400" dirty="0">
                <a:ea typeface="Calibri Light" charset="0"/>
                <a:cs typeface="Calibri Light" panose="020F0302020204030204" pitchFamily="34" charset="0"/>
              </a:rPr>
              <a:t>It expresses and motivates a sense of shared group membership</a:t>
            </a:r>
          </a:p>
        </p:txBody>
      </p:sp>
      <p:pic>
        <p:nvPicPr>
          <p:cNvPr id="1026" name="Picture 2" descr="Procedural Justice - Yale Law School">
            <a:extLst>
              <a:ext uri="{FF2B5EF4-FFF2-40B4-BE49-F238E27FC236}">
                <a16:creationId xmlns:a16="http://schemas.microsoft.com/office/drawing/2014/main" id="{C6D93E0D-5CFA-D946-B229-104EE47FCF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10" b="2"/>
          <a:stretch/>
        </p:blipFill>
        <p:spPr bwMode="auto">
          <a:xfrm>
            <a:off x="6750141" y="294638"/>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46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64D5-AF11-5949-8BEB-B40F79BAC8B8}"/>
              </a:ext>
            </a:extLst>
          </p:cNvPr>
          <p:cNvSpPr>
            <a:spLocks noGrp="1"/>
          </p:cNvSpPr>
          <p:nvPr>
            <p:ph type="title"/>
          </p:nvPr>
        </p:nvSpPr>
        <p:spPr>
          <a:xfrm>
            <a:off x="781464" y="108858"/>
            <a:ext cx="5314536" cy="1325563"/>
          </a:xfrm>
        </p:spPr>
        <p:txBody>
          <a:bodyPr>
            <a:normAutofit/>
          </a:bodyPr>
          <a:lstStyle/>
          <a:p>
            <a:r>
              <a:rPr lang="en-US" dirty="0"/>
              <a:t>Other relational norms</a:t>
            </a:r>
          </a:p>
        </p:txBody>
      </p:sp>
      <p:sp>
        <p:nvSpPr>
          <p:cNvPr id="3" name="Content Placeholder 2">
            <a:extLst>
              <a:ext uri="{FF2B5EF4-FFF2-40B4-BE49-F238E27FC236}">
                <a16:creationId xmlns:a16="http://schemas.microsoft.com/office/drawing/2014/main" id="{6D944A90-4521-6C47-A77D-7CDA728D22DC}"/>
              </a:ext>
            </a:extLst>
          </p:cNvPr>
          <p:cNvSpPr>
            <a:spLocks noGrp="1"/>
          </p:cNvSpPr>
          <p:nvPr>
            <p:ph idx="1"/>
          </p:nvPr>
        </p:nvSpPr>
        <p:spPr>
          <a:xfrm>
            <a:off x="781464" y="1596981"/>
            <a:ext cx="5690456" cy="4991638"/>
          </a:xfrm>
        </p:spPr>
        <p:txBody>
          <a:bodyPr anchor="t">
            <a:noAutofit/>
          </a:bodyPr>
          <a:lstStyle/>
          <a:p>
            <a:pPr marL="0" indent="0">
              <a:lnSpc>
                <a:spcPct val="120000"/>
              </a:lnSpc>
              <a:spcBef>
                <a:spcPts val="0"/>
              </a:spcBef>
              <a:buNone/>
            </a:pPr>
            <a:r>
              <a:rPr lang="en-GB" sz="1900" dirty="0">
                <a:latin typeface="Calibri" panose="020F0502020204030204" pitchFamily="34" charset="0"/>
                <a:cs typeface="Calibri" panose="020F0502020204030204" pitchFamily="34" charset="0"/>
              </a:rPr>
              <a:t>Procedural justice is vital to “… ensure that the differential power, authority and status attached to office holders in … command hierarchies do not enable them to wield arbitrary power and dominate those who are subject to their commands” (Mackenzie, 2000: 200). </a:t>
            </a:r>
          </a:p>
          <a:p>
            <a:pPr>
              <a:lnSpc>
                <a:spcPct val="120000"/>
              </a:lnSpc>
              <a:spcBef>
                <a:spcPts val="0"/>
              </a:spcBef>
            </a:pPr>
            <a:r>
              <a:rPr lang="en-GB" sz="1900" dirty="0">
                <a:latin typeface="Calibri" panose="020F0502020204030204" pitchFamily="34" charset="0"/>
                <a:cs typeface="Calibri" panose="020F0502020204030204" pitchFamily="34" charset="0"/>
              </a:rPr>
              <a:t>It is a relational norm that signals people are ‘moral and social equals’ in the eyes of the police</a:t>
            </a:r>
          </a:p>
          <a:p>
            <a:pPr marL="0" indent="0">
              <a:lnSpc>
                <a:spcPct val="120000"/>
              </a:lnSpc>
              <a:spcBef>
                <a:spcPts val="0"/>
              </a:spcBef>
              <a:buNone/>
            </a:pPr>
            <a:endParaRPr lang="en-GB" sz="19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1900" dirty="0">
                <a:latin typeface="Calibri" panose="020F0502020204030204" pitchFamily="34" charset="0"/>
                <a:cs typeface="Calibri" panose="020F0502020204030204" pitchFamily="34" charset="0"/>
              </a:rPr>
              <a:t>Questions of (non-)domination, (non-)arbitrariness, and agency are thus central here: and there must be other relational norms in play:</a:t>
            </a:r>
          </a:p>
          <a:p>
            <a:pPr>
              <a:lnSpc>
                <a:spcPct val="120000"/>
              </a:lnSpc>
              <a:spcBef>
                <a:spcPts val="0"/>
              </a:spcBef>
              <a:buFont typeface="Arial" panose="020B0604020202020204" pitchFamily="34" charset="0"/>
              <a:buChar char="•"/>
            </a:pPr>
            <a:r>
              <a:rPr lang="en-GB" sz="1900" dirty="0">
                <a:latin typeface="Calibri" panose="020F0502020204030204" pitchFamily="34" charset="0"/>
                <a:cs typeface="Calibri" panose="020F0502020204030204" pitchFamily="34" charset="0"/>
              </a:rPr>
              <a:t>Bounded authority</a:t>
            </a:r>
          </a:p>
          <a:p>
            <a:pPr>
              <a:lnSpc>
                <a:spcPct val="120000"/>
              </a:lnSpc>
              <a:spcBef>
                <a:spcPts val="0"/>
              </a:spcBef>
              <a:buFont typeface="Arial" panose="020B0604020202020204" pitchFamily="34" charset="0"/>
              <a:buChar char="•"/>
            </a:pPr>
            <a:r>
              <a:rPr lang="en-GB" sz="1900" dirty="0">
                <a:latin typeface="Calibri" panose="020F0502020204030204" pitchFamily="34" charset="0"/>
                <a:cs typeface="Calibri" panose="020F0502020204030204" pitchFamily="34" charset="0"/>
              </a:rPr>
              <a:t>Over- and under-policing (aggressive forms of policing that simultaneously threaten and fail to protect)</a:t>
            </a:r>
          </a:p>
        </p:txBody>
      </p:sp>
      <p:pic>
        <p:nvPicPr>
          <p:cNvPr id="1026" name="Picture 2" descr="Relational Frame Theory in Therapy (RFT): Why the Controversy? |  HealthyPlace">
            <a:extLst>
              <a:ext uri="{FF2B5EF4-FFF2-40B4-BE49-F238E27FC236}">
                <a16:creationId xmlns:a16="http://schemas.microsoft.com/office/drawing/2014/main" id="{D558EDF9-05F5-D547-8EC3-DECEEBBDEE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55" r="22814"/>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65771"/>
      </p:ext>
    </p:extLst>
  </p:cSld>
  <p:clrMapOvr>
    <a:masterClrMapping/>
  </p:clrMapOvr>
  <p:timing>
    <p:tnLst>
      <p:par>
        <p:cTn id="1" dur="indefinite" restart="never" nodeType="tmRoot"/>
      </p:par>
    </p:tnLst>
  </p:timing>
</p:sld>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Widescreen</PresentationFormat>
  <Paragraphs>139</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 Neue</vt:lpstr>
      <vt:lpstr>Office Theme</vt:lpstr>
      <vt:lpstr>PowerPoint Presentation</vt:lpstr>
      <vt:lpstr>Overview</vt:lpstr>
      <vt:lpstr>PowerPoint Presentation</vt:lpstr>
      <vt:lpstr>PowerPoint Presentation</vt:lpstr>
      <vt:lpstr>PowerPoint Presentation</vt:lpstr>
      <vt:lpstr>PowerPoint Presentation</vt:lpstr>
      <vt:lpstr>On the centrality of procedural justice </vt:lpstr>
      <vt:lpstr>Why is procedural justice so important?</vt:lpstr>
      <vt:lpstr>Other relational norms</vt:lpstr>
      <vt:lpstr>An empirical example</vt:lpstr>
      <vt:lpstr>A simple model</vt:lpstr>
      <vt:lpstr>PowerPoint Presentation</vt:lpstr>
      <vt:lpstr>PowerPoint Presentation</vt:lpstr>
      <vt:lpstr>Policing as recognition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Ben</dc:creator>
  <cp:lastModifiedBy>Lieselotte VSE</cp:lastModifiedBy>
  <cp:revision>12</cp:revision>
  <dcterms:created xsi:type="dcterms:W3CDTF">2022-09-09T09:20:00Z</dcterms:created>
  <dcterms:modified xsi:type="dcterms:W3CDTF">2023-06-06T09:11:59Z</dcterms:modified>
</cp:coreProperties>
</file>